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0" r:id="rId3"/>
    <p:sldId id="286" r:id="rId4"/>
    <p:sldId id="261" r:id="rId5"/>
    <p:sldId id="262" r:id="rId6"/>
    <p:sldId id="287" r:id="rId7"/>
    <p:sldId id="264" r:id="rId8"/>
    <p:sldId id="267" r:id="rId9"/>
    <p:sldId id="269" r:id="rId10"/>
    <p:sldId id="268" r:id="rId11"/>
    <p:sldId id="270" r:id="rId12"/>
    <p:sldId id="290" r:id="rId13"/>
    <p:sldId id="289" r:id="rId14"/>
    <p:sldId id="291" r:id="rId15"/>
    <p:sldId id="266" r:id="rId16"/>
    <p:sldId id="288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2" r:id="rId30"/>
    <p:sldId id="285" r:id="rId3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Vidējs stils 1 - izcēlum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850" autoAdjust="0"/>
  </p:normalViewPr>
  <p:slideViewPr>
    <p:cSldViewPr snapToGrid="0">
      <p:cViewPr varScale="1">
        <p:scale>
          <a:sx n="94" d="100"/>
          <a:sy n="94" d="100"/>
        </p:scale>
        <p:origin x="10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ma Letiņa" userId="f0db7ff5-6fef-487f-88d5-a4d0759f5132" providerId="ADAL" clId="{5D27B6AA-1D70-4513-B79A-1EB77B73A08B}"/>
    <pc:docChg chg="modSld">
      <pc:chgData name="Laima Letiņa" userId="f0db7ff5-6fef-487f-88d5-a4d0759f5132" providerId="ADAL" clId="{5D27B6AA-1D70-4513-B79A-1EB77B73A08B}" dt="2022-03-17T15:29:14.788" v="0" actId="20577"/>
      <pc:docMkLst>
        <pc:docMk/>
      </pc:docMkLst>
      <pc:sldChg chg="modSp mod">
        <pc:chgData name="Laima Letiņa" userId="f0db7ff5-6fef-487f-88d5-a4d0759f5132" providerId="ADAL" clId="{5D27B6AA-1D70-4513-B79A-1EB77B73A08B}" dt="2022-03-17T15:29:14.788" v="0" actId="20577"/>
        <pc:sldMkLst>
          <pc:docMk/>
          <pc:sldMk cId="1335421020" sldId="257"/>
        </pc:sldMkLst>
        <pc:spChg chg="mod">
          <ac:chgData name="Laima Letiņa" userId="f0db7ff5-6fef-487f-88d5-a4d0759f5132" providerId="ADAL" clId="{5D27B6AA-1D70-4513-B79A-1EB77B73A08B}" dt="2022-03-17T15:29:14.788" v="0" actId="20577"/>
          <ac:spMkLst>
            <pc:docMk/>
            <pc:sldMk cId="1335421020" sldId="257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ozenbergs\Downloads\lursoft%20(4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ursoft.internal\dfs\lursoft\Projects\SALES\_NODER&#298;GI%20(2020_2022)\PREZENTACIJAS_IEK&#352;&#274;JI\AML%20joma\SEMINARI-SANKCIJAS\20220217\RU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800" b="1" dirty="0">
                <a:solidFill>
                  <a:schemeClr val="bg1"/>
                </a:solidFill>
              </a:rPr>
              <a:t>Baltkrievijas ieguldījumu pieaugums Latvijas uzņēmumu pamatkapitālos pa gadiem</a:t>
            </a:r>
          </a:p>
        </c:rich>
      </c:tx>
      <c:layout>
        <c:manualLayout>
          <c:xMode val="edge"/>
          <c:yMode val="edge"/>
          <c:x val="0.20341482311985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'[lursoft (4).xls]Ārvalstu ieguldījumi'!$B$1</c:f>
              <c:strCache>
                <c:ptCount val="1"/>
                <c:pt idx="0">
                  <c:v>Ieguldījumu izmaiņas, EUR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'[lursoft (4).xls]Ārvalstu ieguldījumi'!$A$2:$A$33</c:f>
              <c:strCache>
                <c:ptCount val="3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strCache>
            </c:strRef>
          </c:cat>
          <c:val>
            <c:numRef>
              <c:f>'[lursoft (4).xls]Ārvalstu ieguldījumi'!$B$2:$B$33</c:f>
              <c:numCache>
                <c:formatCode>0.00</c:formatCode>
                <c:ptCount val="32"/>
                <c:pt idx="0">
                  <c:v>1663.3371500000001</c:v>
                </c:pt>
                <c:pt idx="1">
                  <c:v>43364.152779999997</c:v>
                </c:pt>
                <c:pt idx="2">
                  <c:v>1004972.93698</c:v>
                </c:pt>
                <c:pt idx="3">
                  <c:v>547935.98216000001</c:v>
                </c:pt>
                <c:pt idx="4">
                  <c:v>656190.06151999999</c:v>
                </c:pt>
                <c:pt idx="5">
                  <c:v>-1330654.4783399999</c:v>
                </c:pt>
                <c:pt idx="6">
                  <c:v>115784.20157</c:v>
                </c:pt>
                <c:pt idx="7">
                  <c:v>118066.63025</c:v>
                </c:pt>
                <c:pt idx="8">
                  <c:v>79524.4476</c:v>
                </c:pt>
                <c:pt idx="9">
                  <c:v>-36889.375</c:v>
                </c:pt>
                <c:pt idx="10">
                  <c:v>99275.189119999995</c:v>
                </c:pt>
                <c:pt idx="11">
                  <c:v>482708.40795000002</c:v>
                </c:pt>
                <c:pt idx="12">
                  <c:v>430886.69138999999</c:v>
                </c:pt>
                <c:pt idx="13">
                  <c:v>426.86257000000001</c:v>
                </c:pt>
                <c:pt idx="14">
                  <c:v>528353.56649999996</c:v>
                </c:pt>
                <c:pt idx="15">
                  <c:v>138346.53901000001</c:v>
                </c:pt>
                <c:pt idx="16">
                  <c:v>3677888.85935</c:v>
                </c:pt>
                <c:pt idx="17">
                  <c:v>3820.4143899999999</c:v>
                </c:pt>
                <c:pt idx="18">
                  <c:v>1002767.48766</c:v>
                </c:pt>
                <c:pt idx="19">
                  <c:v>2531459.6970199998</c:v>
                </c:pt>
                <c:pt idx="20">
                  <c:v>1614137.0901500001</c:v>
                </c:pt>
                <c:pt idx="21">
                  <c:v>3382891.9628400002</c:v>
                </c:pt>
                <c:pt idx="22">
                  <c:v>5088958.7031800002</c:v>
                </c:pt>
                <c:pt idx="23">
                  <c:v>3684027.2999900002</c:v>
                </c:pt>
                <c:pt idx="24">
                  <c:v>-1409321.9516499999</c:v>
                </c:pt>
                <c:pt idx="25">
                  <c:v>-1090034.6853700001</c:v>
                </c:pt>
                <c:pt idx="26">
                  <c:v>-4914716.0428299997</c:v>
                </c:pt>
                <c:pt idx="27">
                  <c:v>-2026185.4173699999</c:v>
                </c:pt>
                <c:pt idx="28">
                  <c:v>-2944850.0934000001</c:v>
                </c:pt>
                <c:pt idx="29">
                  <c:v>-970484.82651000004</c:v>
                </c:pt>
                <c:pt idx="30">
                  <c:v>8380354.3433699999</c:v>
                </c:pt>
                <c:pt idx="31">
                  <c:v>-32423.979240000001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E1-4029-942D-E2189CC7DEE9}"/>
            </c:ext>
          </c:extLst>
        </c:ser>
        <c:ser>
          <c:idx val="1"/>
          <c:order val="1"/>
          <c:tx>
            <c:strRef>
              <c:f>'[lursoft (4).xls]Ārvalstu ieguldījumi'!$C$1</c:f>
              <c:strCache>
                <c:ptCount val="1"/>
                <c:pt idx="0">
                  <c:v>Atlikums, EUR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'[lursoft (4).xls]Ārvalstu ieguldījumi'!$A$2:$A$33</c:f>
              <c:strCache>
                <c:ptCount val="3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strCache>
            </c:strRef>
          </c:cat>
          <c:val>
            <c:numRef>
              <c:f>'[lursoft (4).xls]Ārvalstu ieguldījumi'!$C$2:$C$33</c:f>
              <c:numCache>
                <c:formatCode>0.00</c:formatCode>
                <c:ptCount val="32"/>
                <c:pt idx="0">
                  <c:v>1663.3372999999999</c:v>
                </c:pt>
                <c:pt idx="1">
                  <c:v>45027.4902</c:v>
                </c:pt>
                <c:pt idx="2">
                  <c:v>1050000.4275</c:v>
                </c:pt>
                <c:pt idx="3">
                  <c:v>1597936.4105</c:v>
                </c:pt>
                <c:pt idx="4">
                  <c:v>2254126.4720999999</c:v>
                </c:pt>
                <c:pt idx="5">
                  <c:v>923471.99300000002</c:v>
                </c:pt>
                <c:pt idx="6">
                  <c:v>1039256.1938</c:v>
                </c:pt>
                <c:pt idx="7">
                  <c:v>1157322.8236</c:v>
                </c:pt>
                <c:pt idx="8">
                  <c:v>1236847.2709999999</c:v>
                </c:pt>
                <c:pt idx="9">
                  <c:v>1199957.8962000001</c:v>
                </c:pt>
                <c:pt idx="10">
                  <c:v>1299233.085</c:v>
                </c:pt>
                <c:pt idx="11">
                  <c:v>1781941.4929</c:v>
                </c:pt>
                <c:pt idx="12">
                  <c:v>2212828.1836000001</c:v>
                </c:pt>
                <c:pt idx="13">
                  <c:v>2213255.0446000001</c:v>
                </c:pt>
                <c:pt idx="14">
                  <c:v>2741608.6105999998</c:v>
                </c:pt>
                <c:pt idx="15">
                  <c:v>2879955.1479000002</c:v>
                </c:pt>
                <c:pt idx="16">
                  <c:v>6557844.0045999996</c:v>
                </c:pt>
                <c:pt idx="17">
                  <c:v>6561664.4149000002</c:v>
                </c:pt>
                <c:pt idx="18">
                  <c:v>7564431.9001000002</c:v>
                </c:pt>
                <c:pt idx="19">
                  <c:v>10095891.594000001</c:v>
                </c:pt>
                <c:pt idx="20">
                  <c:v>11710028.676899999</c:v>
                </c:pt>
                <c:pt idx="21">
                  <c:v>15092920.6305</c:v>
                </c:pt>
                <c:pt idx="22">
                  <c:v>20181879.326699998</c:v>
                </c:pt>
                <c:pt idx="23">
                  <c:v>23865906.6325</c:v>
                </c:pt>
                <c:pt idx="24">
                  <c:v>22456584.6807</c:v>
                </c:pt>
                <c:pt idx="25">
                  <c:v>21366550.008699998</c:v>
                </c:pt>
                <c:pt idx="26">
                  <c:v>16451833.974099999</c:v>
                </c:pt>
                <c:pt idx="27">
                  <c:v>14425648.5624</c:v>
                </c:pt>
                <c:pt idx="28">
                  <c:v>11480798.4717</c:v>
                </c:pt>
                <c:pt idx="29">
                  <c:v>10510313.645199999</c:v>
                </c:pt>
                <c:pt idx="30">
                  <c:v>18890667.989100002</c:v>
                </c:pt>
                <c:pt idx="31">
                  <c:v>18858244.0099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E1-4029-942D-E2189CC7D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135680"/>
        <c:axId val="183793280"/>
      </c:lineChart>
      <c:catAx>
        <c:axId val="20013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93280"/>
        <c:crosses val="autoZero"/>
        <c:auto val="1"/>
        <c:lblAlgn val="ctr"/>
        <c:lblOffset val="100"/>
        <c:noMultiLvlLbl val="0"/>
      </c:catAx>
      <c:valAx>
        <c:axId val="18379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3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lv-LV" sz="2400" b="1" i="0" dirty="0">
                <a:solidFill>
                  <a:schemeClr val="bg1"/>
                </a:solidFill>
                <a:effectLst/>
              </a:rPr>
              <a:t>Krievijas ieguldījumu pieaugums Latvijas uzņēmumu pamatkapitālos pa gadiem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420910515681945E-2"/>
          <c:y val="0.1884652278177458"/>
          <c:w val="0.93061066107743728"/>
          <c:h val="0.78515587529976016"/>
        </c:manualLayout>
      </c:layout>
      <c:lineChart>
        <c:grouping val="stacked"/>
        <c:varyColors val="0"/>
        <c:ser>
          <c:idx val="0"/>
          <c:order val="0"/>
          <c:tx>
            <c:strRef>
              <c:f>'Ārvalstu ieguldījumi'!$B$1</c:f>
              <c:strCache>
                <c:ptCount val="1"/>
                <c:pt idx="0">
                  <c:v>Ieguldījumu izmaiņas, EUR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'Ārvalstu ieguldījumi'!$A$2:$A$33</c:f>
              <c:strCache>
                <c:ptCount val="3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strCache>
            </c:strRef>
          </c:cat>
          <c:val>
            <c:numRef>
              <c:f>'Ārvalstu ieguldījumi'!$B$2:$B$33</c:f>
              <c:numCache>
                <c:formatCode>0</c:formatCode>
                <c:ptCount val="32"/>
                <c:pt idx="0">
                  <c:v>1810972.82</c:v>
                </c:pt>
                <c:pt idx="1">
                  <c:v>1231294.5</c:v>
                </c:pt>
                <c:pt idx="2">
                  <c:v>3038492.74</c:v>
                </c:pt>
                <c:pt idx="3">
                  <c:v>56953213.869999997</c:v>
                </c:pt>
                <c:pt idx="4">
                  <c:v>2807939.21</c:v>
                </c:pt>
                <c:pt idx="5">
                  <c:v>7578227.6600000001</c:v>
                </c:pt>
                <c:pt idx="6">
                  <c:v>13795835.539999999</c:v>
                </c:pt>
                <c:pt idx="7">
                  <c:v>2968279.11</c:v>
                </c:pt>
                <c:pt idx="8">
                  <c:v>-1011948.82</c:v>
                </c:pt>
                <c:pt idx="9">
                  <c:v>7607591.8600000003</c:v>
                </c:pt>
                <c:pt idx="10">
                  <c:v>6705590.6299999999</c:v>
                </c:pt>
                <c:pt idx="11">
                  <c:v>14123172.57</c:v>
                </c:pt>
                <c:pt idx="12">
                  <c:v>23817947.899999999</c:v>
                </c:pt>
                <c:pt idx="13">
                  <c:v>1467087.84</c:v>
                </c:pt>
                <c:pt idx="14">
                  <c:v>25907200.449999999</c:v>
                </c:pt>
                <c:pt idx="15">
                  <c:v>-6545652.3799999999</c:v>
                </c:pt>
                <c:pt idx="16">
                  <c:v>42315630.539999999</c:v>
                </c:pt>
                <c:pt idx="17">
                  <c:v>53835412.469999999</c:v>
                </c:pt>
                <c:pt idx="18">
                  <c:v>5568036.2000000002</c:v>
                </c:pt>
                <c:pt idx="19">
                  <c:v>8464792.3699999992</c:v>
                </c:pt>
                <c:pt idx="20">
                  <c:v>34612298.770000003</c:v>
                </c:pt>
                <c:pt idx="21">
                  <c:v>27738601.41</c:v>
                </c:pt>
                <c:pt idx="22">
                  <c:v>128217007.37</c:v>
                </c:pt>
                <c:pt idx="23">
                  <c:v>22363539.18</c:v>
                </c:pt>
                <c:pt idx="24">
                  <c:v>-1322114.54</c:v>
                </c:pt>
                <c:pt idx="25">
                  <c:v>240336382.68000001</c:v>
                </c:pt>
                <c:pt idx="26">
                  <c:v>-53811570.259999998</c:v>
                </c:pt>
                <c:pt idx="27">
                  <c:v>447527.91</c:v>
                </c:pt>
                <c:pt idx="28">
                  <c:v>-206839437.65000001</c:v>
                </c:pt>
                <c:pt idx="29">
                  <c:v>-16822581.27</c:v>
                </c:pt>
                <c:pt idx="30">
                  <c:v>-10938584.59</c:v>
                </c:pt>
                <c:pt idx="31">
                  <c:v>-7320900.6900000004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80-4C2B-B2D4-FCB5CAED841F}"/>
            </c:ext>
          </c:extLst>
        </c:ser>
        <c:ser>
          <c:idx val="1"/>
          <c:order val="1"/>
          <c:tx>
            <c:strRef>
              <c:f>'Ārvalstu ieguldījumi'!$C$1</c:f>
              <c:strCache>
                <c:ptCount val="1"/>
                <c:pt idx="0">
                  <c:v>Atlikums, EUR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'Ārvalstu ieguldījumi'!$A$2:$A$33</c:f>
              <c:strCache>
                <c:ptCount val="3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strCache>
            </c:strRef>
          </c:cat>
          <c:val>
            <c:numRef>
              <c:f>'Ārvalstu ieguldījumi'!$C$2:$C$33</c:f>
              <c:numCache>
                <c:formatCode>General</c:formatCode>
                <c:ptCount val="32"/>
                <c:pt idx="0">
                  <c:v>1810972.82</c:v>
                </c:pt>
                <c:pt idx="1">
                  <c:v>3042267.32</c:v>
                </c:pt>
                <c:pt idx="2">
                  <c:v>6080760.0599999996</c:v>
                </c:pt>
                <c:pt idx="3">
                  <c:v>63033973.93</c:v>
                </c:pt>
                <c:pt idx="4">
                  <c:v>65841913.140000001</c:v>
                </c:pt>
                <c:pt idx="5">
                  <c:v>73420140.799999997</c:v>
                </c:pt>
                <c:pt idx="6">
                  <c:v>87215976.340000004</c:v>
                </c:pt>
                <c:pt idx="7">
                  <c:v>90184255.439999998</c:v>
                </c:pt>
                <c:pt idx="8">
                  <c:v>89172306.620000005</c:v>
                </c:pt>
                <c:pt idx="9">
                  <c:v>96779898.469999999</c:v>
                </c:pt>
                <c:pt idx="10">
                  <c:v>103485489.11</c:v>
                </c:pt>
                <c:pt idx="11">
                  <c:v>117608661.67</c:v>
                </c:pt>
                <c:pt idx="12">
                  <c:v>141426609.56</c:v>
                </c:pt>
                <c:pt idx="13">
                  <c:v>142893697.38999999</c:v>
                </c:pt>
                <c:pt idx="14">
                  <c:v>168800897.83000001</c:v>
                </c:pt>
                <c:pt idx="15">
                  <c:v>162255245.44</c:v>
                </c:pt>
                <c:pt idx="16">
                  <c:v>204570875.97</c:v>
                </c:pt>
                <c:pt idx="17">
                  <c:v>258406288.43000001</c:v>
                </c:pt>
                <c:pt idx="18">
                  <c:v>263974324.61000001</c:v>
                </c:pt>
                <c:pt idx="19">
                  <c:v>272439116.95999998</c:v>
                </c:pt>
                <c:pt idx="20">
                  <c:v>307051415.69</c:v>
                </c:pt>
                <c:pt idx="21">
                  <c:v>334790017.06</c:v>
                </c:pt>
                <c:pt idx="22">
                  <c:v>463007024.38999999</c:v>
                </c:pt>
                <c:pt idx="23">
                  <c:v>485370563.60000002</c:v>
                </c:pt>
                <c:pt idx="24">
                  <c:v>484048449.41000003</c:v>
                </c:pt>
                <c:pt idx="25">
                  <c:v>724384832.15999997</c:v>
                </c:pt>
                <c:pt idx="26">
                  <c:v>670573261.90999997</c:v>
                </c:pt>
                <c:pt idx="27">
                  <c:v>671020789.83000004</c:v>
                </c:pt>
                <c:pt idx="28">
                  <c:v>464181352.19</c:v>
                </c:pt>
                <c:pt idx="29">
                  <c:v>447358770.92000002</c:v>
                </c:pt>
                <c:pt idx="30">
                  <c:v>436420186.33999997</c:v>
                </c:pt>
                <c:pt idx="31">
                  <c:v>429099285.64999998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80-4C2B-B2D4-FCB5CAED8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13120"/>
        <c:axId val="183886976"/>
      </c:lineChart>
      <c:catAx>
        <c:axId val="20141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86976"/>
        <c:crosses val="autoZero"/>
        <c:auto val="1"/>
        <c:lblAlgn val="ctr"/>
        <c:lblOffset val="100"/>
        <c:noMultiLvlLbl val="0"/>
      </c:catAx>
      <c:valAx>
        <c:axId val="18388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</c:title>
        <c:numFmt formatCode="0" sourceLinked="1"/>
        <c:majorTickMark val="none"/>
        <c:minorTickMark val="none"/>
        <c:tickLblPos val="none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13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769104401518156"/>
          <c:y val="0.86660907494476858"/>
          <c:w val="0.36890368020544195"/>
          <c:h val="0.10992314809569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9AA5-745A-4232-8726-ADF0B50C6D48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530B4-ACD3-41DD-A73B-34709C3DCCE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334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3D6D-A7F2-4733-A1CD-5B1B0E585D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08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46E5-B2D2-4FDE-9BFF-8512A3E464D0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3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46E5-B2D2-4FDE-9BFF-8512A3E464D0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9277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46E5-B2D2-4FDE-9BFF-8512A3E464D0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6717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46E5-B2D2-4FDE-9BFF-8512A3E464D0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586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46E5-B2D2-4FDE-9BFF-8512A3E464D0}" type="slidenum">
              <a:rPr lang="lv-LV" smtClean="0"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7008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30B4-ACD3-41DD-A73B-34709C3DCCEA}" type="slidenum">
              <a:rPr lang="lv-LV" smtClean="0"/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078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46E5-B2D2-4FDE-9BFF-8512A3E464D0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290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E2BB2-8EB5-4892-947D-0E8388526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46E5-B2D2-4FDE-9BFF-8512A3E464D0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03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46E5-B2D2-4FDE-9BFF-8512A3E464D0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189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46E5-B2D2-4FDE-9BFF-8512A3E464D0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359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46E5-B2D2-4FDE-9BFF-8512A3E464D0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2421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30B4-ACD3-41DD-A73B-34709C3DCCEA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639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46E5-B2D2-4FDE-9BFF-8512A3E464D0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109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CAD-817E-4621-B7FF-83243821A25E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8956-EB1D-4A25-A855-F76E03D2D8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881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CAD-817E-4621-B7FF-83243821A25E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8956-EB1D-4A25-A855-F76E03D2D8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167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CAD-817E-4621-B7FF-83243821A25E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8956-EB1D-4A25-A855-F76E03D2D8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983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CAD-817E-4621-B7FF-83243821A25E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8956-EB1D-4A25-A855-F76E03D2D8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57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CAD-817E-4621-B7FF-83243821A25E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8956-EB1D-4A25-A855-F76E03D2D8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620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CAD-817E-4621-B7FF-83243821A25E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8956-EB1D-4A25-A855-F76E03D2D8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406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CAD-817E-4621-B7FF-83243821A25E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8956-EB1D-4A25-A855-F76E03D2D8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753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CAD-817E-4621-B7FF-83243821A25E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8956-EB1D-4A25-A855-F76E03D2D8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004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CAD-817E-4621-B7FF-83243821A25E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8956-EB1D-4A25-A855-F76E03D2D8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895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CAD-817E-4621-B7FF-83243821A25E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8956-EB1D-4A25-A855-F76E03D2D8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514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CAD-817E-4621-B7FF-83243821A25E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8956-EB1D-4A25-A855-F76E03D2D8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101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6CAD-817E-4621-B7FF-83243821A25E}" type="datetimeFigureOut">
              <a:rPr lang="lv-LV" smtClean="0"/>
              <a:t>17.03.2022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68956-EB1D-4A25-A855-F76E03D2D8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301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r.l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isk.lexisnexis.com/" TargetMode="External"/><Relationship Id="rId4" Type="http://schemas.openxmlformats.org/officeDocument/2006/relationships/hyperlink" Target="https://e-justice.europa.e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anctionssearch.ofac.treas.gov/" TargetMode="External"/><Relationship Id="rId2" Type="http://schemas.openxmlformats.org/officeDocument/2006/relationships/hyperlink" Target="https://sankcijas.fid.gov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nkcijas.lursoft.l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ce.lursoft.lv/?v=lv&amp;old=0&amp;vr=3&amp;q=46.13" TargetMode="External"/><Relationship Id="rId13" Type="http://schemas.openxmlformats.org/officeDocument/2006/relationships/hyperlink" Target="https://nace.lursoft.lv/?v=lv&amp;old=0&amp;vr=3&amp;q=47.91" TargetMode="External"/><Relationship Id="rId3" Type="http://schemas.openxmlformats.org/officeDocument/2006/relationships/hyperlink" Target="https://nace.lursoft.lv/?v=lv&amp;old=0&amp;vr=3&amp;q=49.41" TargetMode="External"/><Relationship Id="rId7" Type="http://schemas.openxmlformats.org/officeDocument/2006/relationships/hyperlink" Target="https://nace.lursoft.lv/?v=lv&amp;old=0&amp;vr=3&amp;q=46.90" TargetMode="External"/><Relationship Id="rId12" Type="http://schemas.openxmlformats.org/officeDocument/2006/relationships/hyperlink" Target="https://nace.lursoft.lv/?v=lv&amp;old=0&amp;vr=3&amp;q=62.09" TargetMode="External"/><Relationship Id="rId17" Type="http://schemas.openxmlformats.org/officeDocument/2006/relationships/hyperlink" Target="https://nace.lursoft.lv/?v=lv&amp;old=0&amp;vr=3&amp;q=41.20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nace.lursoft.lv/?v=lv&amp;old=0&amp;vr=3&amp;q=47.1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ce.lursoft.lv/?v=lv&amp;old=0&amp;vr=3&amp;q=52.29" TargetMode="External"/><Relationship Id="rId11" Type="http://schemas.openxmlformats.org/officeDocument/2006/relationships/hyperlink" Target="https://nace.lursoft.lv/?v=lv&amp;old=0&amp;vr=3&amp;q=46.18" TargetMode="External"/><Relationship Id="rId5" Type="http://schemas.openxmlformats.org/officeDocument/2006/relationships/hyperlink" Target="https://nace.lursoft.lv/?v=lv&amp;old=0&amp;vr=3&amp;q=68.20" TargetMode="External"/><Relationship Id="rId15" Type="http://schemas.openxmlformats.org/officeDocument/2006/relationships/hyperlink" Target="https://nace.lursoft.lv/?v=lv&amp;old=0&amp;vr=3&amp;q=46.73" TargetMode="External"/><Relationship Id="rId10" Type="http://schemas.openxmlformats.org/officeDocument/2006/relationships/hyperlink" Target="https://nace.lursoft.lv/?v=lv&amp;old=0&amp;vr=3&amp;q=68.10" TargetMode="External"/><Relationship Id="rId4" Type="http://schemas.openxmlformats.org/officeDocument/2006/relationships/hyperlink" Target="https://nace.lursoft.lv/?v=lv&amp;old=0&amp;vr=3&amp;q=62.01" TargetMode="External"/><Relationship Id="rId9" Type="http://schemas.openxmlformats.org/officeDocument/2006/relationships/hyperlink" Target="https://nace.lursoft.lv/?v=lv&amp;old=0&amp;vr=3&amp;q=64.20" TargetMode="External"/><Relationship Id="rId14" Type="http://schemas.openxmlformats.org/officeDocument/2006/relationships/hyperlink" Target="https://nace.lursoft.lv/?v=lv&amp;old=0&amp;vr=3&amp;q=70.2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ace.lursoft.lv/?v=lv&amp;old=0&amp;vr=3&amp;q=47.91" TargetMode="External"/><Relationship Id="rId13" Type="http://schemas.openxmlformats.org/officeDocument/2006/relationships/hyperlink" Target="https://nace.lursoft.lv/?v=lv&amp;old=0&amp;vr=3&amp;q=64.20" TargetMode="External"/><Relationship Id="rId3" Type="http://schemas.openxmlformats.org/officeDocument/2006/relationships/hyperlink" Target="https://nace.lursoft.lv/?v=lv&amp;old=0&amp;vr=3&amp;q=68.10" TargetMode="External"/><Relationship Id="rId7" Type="http://schemas.openxmlformats.org/officeDocument/2006/relationships/hyperlink" Target="https://nace.lursoft.lv/?v=lv&amp;old=0&amp;vr=3&amp;q=52.29" TargetMode="External"/><Relationship Id="rId12" Type="http://schemas.openxmlformats.org/officeDocument/2006/relationships/hyperlink" Target="https://nace.lursoft.lv/?v=lv&amp;old=0&amp;vr=3&amp;q=70.22" TargetMode="External"/><Relationship Id="rId2" Type="http://schemas.openxmlformats.org/officeDocument/2006/relationships/hyperlink" Target="https://nace.lursoft.lv/?v=lv&amp;old=0&amp;vr=3&amp;q=68.20" TargetMode="External"/><Relationship Id="rId16" Type="http://schemas.openxmlformats.org/officeDocument/2006/relationships/hyperlink" Target="https://nace.lursoft.lv/?v=lv&amp;old=0&amp;vr=3&amp;q=73.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ce.lursoft.lv/?v=lv&amp;old=0&amp;vr=3&amp;q=41.20" TargetMode="External"/><Relationship Id="rId11" Type="http://schemas.openxmlformats.org/officeDocument/2006/relationships/hyperlink" Target="https://nace.lursoft.lv/?v=lv&amp;old=0&amp;vr=3&amp;q=46.19" TargetMode="External"/><Relationship Id="rId5" Type="http://schemas.openxmlformats.org/officeDocument/2006/relationships/hyperlink" Target="https://nace.lursoft.lv/?v=lv&amp;old=0&amp;vr=3&amp;q=49.41" TargetMode="External"/><Relationship Id="rId15" Type="http://schemas.openxmlformats.org/officeDocument/2006/relationships/hyperlink" Target="https://nace.lursoft.lv/?v=lv&amp;old=0&amp;vr=3&amp;q=46.18" TargetMode="External"/><Relationship Id="rId10" Type="http://schemas.openxmlformats.org/officeDocument/2006/relationships/hyperlink" Target="https://nace.lursoft.lv/?v=lv&amp;old=0&amp;vr=3&amp;q=46.90" TargetMode="External"/><Relationship Id="rId4" Type="http://schemas.openxmlformats.org/officeDocument/2006/relationships/hyperlink" Target="https://nace.lursoft.lv/?v=lv&amp;old=0&amp;vr=3&amp;q=62.01" TargetMode="External"/><Relationship Id="rId9" Type="http://schemas.openxmlformats.org/officeDocument/2006/relationships/hyperlink" Target="https://nace.lursoft.lv/?v=lv&amp;old=0&amp;vr=3&amp;q=56.10" TargetMode="External"/><Relationship Id="rId14" Type="http://schemas.openxmlformats.org/officeDocument/2006/relationships/hyperlink" Target="https://nace.lursoft.lv/?v=lv&amp;old=0&amp;vr=3&amp;q=62.0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1100" y="1340769"/>
            <a:ext cx="988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ankciju </a:t>
            </a:r>
            <a:r>
              <a:rPr lang="en-US" sz="5400" b="1" dirty="0" err="1">
                <a:solidFill>
                  <a:schemeClr val="bg1">
                    <a:lumMod val="95000"/>
                  </a:schemeClr>
                </a:solidFill>
              </a:rPr>
              <a:t>pārbaudes</a:t>
            </a:r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lv-LV" sz="5400" b="1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en-US" sz="5400" b="1">
                <a:solidFill>
                  <a:schemeClr val="bg1">
                    <a:lumMod val="95000"/>
                  </a:schemeClr>
                </a:solidFill>
              </a:rPr>
              <a:t>raktiskie</a:t>
            </a:r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95000"/>
                  </a:schemeClr>
                </a:solidFill>
              </a:rPr>
              <a:t>risinājumi</a:t>
            </a:r>
            <a:endParaRPr lang="en-US" sz="5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Palīgs risku mazināšanai</a:t>
            </a:r>
            <a:endParaRPr lang="lv-LV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lv-LV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Rūta Beirote</a:t>
            </a:r>
          </a:p>
          <a:p>
            <a:pPr algn="r"/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Lursoft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Korporatīvo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klientu konsultante</a:t>
            </a:r>
            <a:endParaRPr lang="lv-LV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2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400583"/>
            <a:ext cx="8363272" cy="41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26"/>
              </p:ext>
            </p:extLst>
          </p:nvPr>
        </p:nvGraphicFramePr>
        <p:xfrm>
          <a:off x="2108200" y="908721"/>
          <a:ext cx="9232899" cy="541587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232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Kur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meklēt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informāciju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par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klientu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:</a:t>
                      </a:r>
                      <a:endParaRPr kumimoji="0" lang="lv-LV" sz="3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3831">
                <a:tc>
                  <a:txBody>
                    <a:bodyPr/>
                    <a:lstStyle/>
                    <a:p>
                      <a:pPr marL="4429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lv-LV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1. Jautāt klientam</a:t>
                      </a:r>
                    </a:p>
                    <a:p>
                      <a:pPr marL="4429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r>
                        <a:rPr kumimoji="0" lang="lv-LV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. Lūgt klientam iesniegt papildu dokumentus</a:t>
                      </a:r>
                      <a:endParaRPr kumimoji="0" lang="en-US" sz="2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442913" marR="0" indent="0" algn="l" defTabSz="723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3. </a:t>
                      </a:r>
                      <a:r>
                        <a:rPr kumimoji="0" lang="lv-LV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Pārbaudīt klienta iesniegto informāciju</a:t>
                      </a:r>
                      <a:endParaRPr kumimoji="0" lang="en-US" sz="2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442913" marR="0" indent="0" algn="l" defTabSz="723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4. </a:t>
                      </a:r>
                      <a:r>
                        <a:rPr kumimoji="0" lang="lv-LV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Meklēt un pārbaudīt informāciju datubāzēs un reģistros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lv-LV" sz="2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000" b="1" dirty="0"/>
                        <a:t>Klienta pienākums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ir</a:t>
                      </a:r>
                      <a:r>
                        <a:rPr lang="lv-LV" sz="2000" b="1" dirty="0"/>
                        <a:t> sniegt visu informāciju, kas nepieciešama ne tikai klienta identifikācijas procesa laikā, bet arī klienta izpētes un darījumu uzraudzības posmā!!!</a:t>
                      </a:r>
                      <a:endParaRPr lang="en-US" sz="2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 err="1"/>
                        <a:t>Tādēļ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neesam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pāsteigti</a:t>
                      </a:r>
                      <a:r>
                        <a:rPr lang="en-US" sz="2000" b="1" dirty="0"/>
                        <a:t>, ja </a:t>
                      </a:r>
                      <a:r>
                        <a:rPr lang="en-US" sz="2000" b="1" dirty="0" err="1"/>
                        <a:t>šādi</a:t>
                      </a:r>
                      <a:r>
                        <a:rPr lang="en-US" sz="2000" b="1" dirty="0"/>
                        <a:t> pat </a:t>
                      </a:r>
                      <a:r>
                        <a:rPr lang="en-US" sz="2000" b="1" dirty="0" err="1"/>
                        <a:t>jautājumi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tiek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uzdoti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arī</a:t>
                      </a:r>
                      <a:r>
                        <a:rPr lang="en-US" sz="2000" b="1" dirty="0"/>
                        <a:t> mums.</a:t>
                      </a:r>
                      <a:endParaRPr lang="lv-LV" sz="2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lv-LV" sz="24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49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400583"/>
            <a:ext cx="8363272" cy="41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71304"/>
              </p:ext>
            </p:extLst>
          </p:nvPr>
        </p:nvGraphicFramePr>
        <p:xfrm>
          <a:off x="1882255" y="790104"/>
          <a:ext cx="9103245" cy="572499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10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7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Kur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iegūt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datus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par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klientu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:</a:t>
                      </a:r>
                      <a:endParaRPr kumimoji="0" lang="lv-LV" sz="3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79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lv-LV" sz="2400" b="1" dirty="0"/>
                        <a:t>Juridiskās personas Latvijā: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lv-LV" sz="2400" dirty="0"/>
                        <a:t>Uzņēmumu reģistrs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lv-LV" sz="2400" dirty="0"/>
                        <a:t>Oficiālie UR datu </a:t>
                      </a:r>
                      <a:r>
                        <a:rPr lang="lv-LV" sz="2400" dirty="0" err="1"/>
                        <a:t>atkalizmantotāji</a:t>
                      </a:r>
                      <a:r>
                        <a:rPr lang="lv-LV" sz="2400" dirty="0"/>
                        <a:t>  - datubāzes , t.sk. Lursoft</a:t>
                      </a: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Atvērtie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dati</a:t>
                      </a: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dirty="0"/>
                        <a:t>Juridiskās personas ārvalstīs: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lv-LV" sz="2400" dirty="0"/>
                        <a:t>Jautā klientam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lv-LV" sz="2400" dirty="0"/>
                        <a:t>Eiropas Biznesa Reģistrs </a:t>
                      </a:r>
                      <a:r>
                        <a:rPr lang="lv-LV" sz="2400" dirty="0">
                          <a:hlinkClick r:id="rId3"/>
                        </a:rPr>
                        <a:t>http://www.ebr.lv</a:t>
                      </a: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E-</a:t>
                      </a:r>
                      <a:r>
                        <a:rPr lang="en-US" sz="2400" dirty="0" err="1"/>
                        <a:t>tiesiskuma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portālā</a:t>
                      </a:r>
                      <a:r>
                        <a:rPr lang="en-US" sz="2400" dirty="0"/>
                        <a:t>: </a:t>
                      </a:r>
                      <a:r>
                        <a:rPr lang="en-US" sz="2400" dirty="0">
                          <a:hlinkClick r:id="rId4"/>
                        </a:rPr>
                        <a:t>https://e-justice.europa.eu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err="1"/>
                        <a:t>Konkrētās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valsts</a:t>
                      </a:r>
                      <a:r>
                        <a:rPr lang="en-US" sz="2400" dirty="0"/>
                        <a:t> `</a:t>
                      </a:r>
                      <a:r>
                        <a:rPr lang="en-US" sz="2400" dirty="0" err="1"/>
                        <a:t>Uzņēmumu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reģistrs</a:t>
                      </a:r>
                      <a:r>
                        <a:rPr lang="en-US" sz="2400" baseline="0" dirty="0"/>
                        <a:t>` </a:t>
                      </a:r>
                      <a:r>
                        <a:rPr lang="en-US" sz="2400" baseline="0" dirty="0" err="1"/>
                        <a:t>vai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atvērtie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dati</a:t>
                      </a:r>
                      <a:endParaRPr lang="lv-LV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LexisNexis -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>
                          <a:hlinkClick r:id="rId5"/>
                        </a:rPr>
                        <a:t>https://risk.lexisnexis.com/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72039"/>
              </p:ext>
            </p:extLst>
          </p:nvPr>
        </p:nvGraphicFramePr>
        <p:xfrm>
          <a:off x="1371600" y="2511425"/>
          <a:ext cx="9436100" cy="242887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43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99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Uzņēmējdarbībā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iesaistīto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personu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noteikšanas</a:t>
                      </a:r>
                      <a:endParaRPr kumimoji="0" lang="en-US" sz="3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Automatizētie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risinājumi</a:t>
                      </a:r>
                      <a:endParaRPr kumimoji="0" lang="lv-LV" sz="3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94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61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35" y="1614336"/>
            <a:ext cx="5938565" cy="436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15301" y="2071536"/>
            <a:ext cx="3552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Automatizēta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Uzņēmumu</a:t>
            </a:r>
            <a:r>
              <a:rPr lang="en-US" sz="2400" b="1" dirty="0">
                <a:solidFill>
                  <a:schemeClr val="bg1"/>
                </a:solidFill>
              </a:rPr>
              <a:t> un </a:t>
            </a:r>
            <a:r>
              <a:rPr lang="en-US" sz="2400" b="1" dirty="0" err="1">
                <a:solidFill>
                  <a:schemeClr val="bg1"/>
                </a:solidFill>
              </a:rPr>
              <a:t>personu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saistību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noteikšana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aisnstūris 8"/>
          <p:cNvSpPr/>
          <p:nvPr/>
        </p:nvSpPr>
        <p:spPr>
          <a:xfrm>
            <a:off x="7714495" y="6186798"/>
            <a:ext cx="40800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https://www.lursoft.lv/lv/saistibu-grafs/</a:t>
            </a:r>
          </a:p>
        </p:txBody>
      </p:sp>
      <p:graphicFrame>
        <p:nvGraphicFramePr>
          <p:cNvPr id="6" name="Tab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17104"/>
              </p:ext>
            </p:extLst>
          </p:nvPr>
        </p:nvGraphicFramePr>
        <p:xfrm>
          <a:off x="3149600" y="344465"/>
          <a:ext cx="8229600" cy="171293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25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3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Saistību</a:t>
                      </a:r>
                      <a:r>
                        <a:rPr kumimoji="0" lang="en-US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3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grafi</a:t>
                      </a:r>
                      <a:endParaRPr kumimoji="0" lang="lv-LV" sz="3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38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70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isnstūris 8"/>
          <p:cNvSpPr/>
          <p:nvPr/>
        </p:nvSpPr>
        <p:spPr>
          <a:xfrm>
            <a:off x="9107918" y="6371464"/>
            <a:ext cx="241098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https://www.lursoft.lv </a:t>
            </a:r>
          </a:p>
        </p:txBody>
      </p:sp>
      <p:graphicFrame>
        <p:nvGraphicFramePr>
          <p:cNvPr id="6" name="Tab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57835"/>
              </p:ext>
            </p:extLst>
          </p:nvPr>
        </p:nvGraphicFramePr>
        <p:xfrm>
          <a:off x="3701256" y="457200"/>
          <a:ext cx="7725322" cy="232410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725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0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Personas </a:t>
                      </a:r>
                      <a:r>
                        <a:rPr kumimoji="0" lang="en-US" sz="44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dosje</a:t>
                      </a:r>
                      <a:endParaRPr kumimoji="0" lang="lv-LV" sz="4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7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177884"/>
            <a:ext cx="8471809" cy="326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9" y="4400738"/>
            <a:ext cx="8075613" cy="1829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28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3512" y="20608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400583"/>
            <a:ext cx="8363272" cy="41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25259"/>
              </p:ext>
            </p:extLst>
          </p:nvPr>
        </p:nvGraphicFramePr>
        <p:xfrm>
          <a:off x="2571677" y="1050519"/>
          <a:ext cx="7920880" cy="481677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Sankciju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bg1"/>
                          </a:solidFill>
                        </a:rPr>
                        <a:t>veidi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</a:rPr>
                        <a:t>: </a:t>
                      </a:r>
                      <a:endParaRPr lang="en-US" sz="3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baseline="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finanšu ierobežojumi;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2400" b="1" kern="1200" baseline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baseline="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civiltiesiskie ierobežojumi;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24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ieceļošanas ierobežojumi;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2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stratēģiskas nozīmes preču un citu preču aprites ierobežojumi;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24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tūrisma pakalpojumu sniegšanas ierobežojumi.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44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191548"/>
              </p:ext>
            </p:extLst>
          </p:nvPr>
        </p:nvGraphicFramePr>
        <p:xfrm>
          <a:off x="2438400" y="3454399"/>
          <a:ext cx="3289300" cy="2707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09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Krievija</a:t>
                      </a:r>
                      <a:endParaRPr lang="en-US" sz="3600" dirty="0"/>
                    </a:p>
                    <a:p>
                      <a:pPr algn="ctr"/>
                      <a:r>
                        <a:rPr lang="en-US" sz="2400" dirty="0"/>
                        <a:t>2 130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Juridiskas</a:t>
                      </a:r>
                      <a:r>
                        <a:rPr lang="en-US" b="1" dirty="0"/>
                        <a:t> personas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Fiziskas</a:t>
                      </a:r>
                      <a:r>
                        <a:rPr lang="en-US" b="1" dirty="0"/>
                        <a:t> personas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1422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Satura vietturi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017326"/>
              </p:ext>
            </p:extLst>
          </p:nvPr>
        </p:nvGraphicFramePr>
        <p:xfrm>
          <a:off x="6629400" y="3429000"/>
          <a:ext cx="3340100" cy="26990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48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Baltkrievija</a:t>
                      </a:r>
                      <a:endParaRPr lang="en-US" sz="3600" dirty="0"/>
                    </a:p>
                    <a:p>
                      <a:pPr algn="ctr"/>
                      <a:r>
                        <a:rPr lang="en-US" sz="2400" dirty="0"/>
                        <a:t>488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62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Juridiskas</a:t>
                      </a:r>
                      <a:r>
                        <a:rPr lang="en-US" b="1" dirty="0"/>
                        <a:t> personas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Fiziskas</a:t>
                      </a:r>
                      <a:r>
                        <a:rPr lang="en-US" b="1" dirty="0"/>
                        <a:t> personas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62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aisnstūris 5"/>
          <p:cNvSpPr/>
          <p:nvPr/>
        </p:nvSpPr>
        <p:spPr>
          <a:xfrm>
            <a:off x="2641600" y="1957795"/>
            <a:ext cx="7327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v-LV" sz="2400" b="1" dirty="0">
                <a:solidFill>
                  <a:schemeClr val="bg1"/>
                </a:solidFill>
              </a:rPr>
              <a:t>Latvijas, ANO, ES, </a:t>
            </a:r>
            <a:r>
              <a:rPr lang="en-US" sz="2400" b="1" dirty="0">
                <a:solidFill>
                  <a:schemeClr val="bg1"/>
                </a:solidFill>
              </a:rPr>
              <a:t>UK </a:t>
            </a:r>
            <a:r>
              <a:rPr lang="lv-LV" sz="2400" b="1" dirty="0">
                <a:solidFill>
                  <a:schemeClr val="bg1"/>
                </a:solidFill>
              </a:rPr>
              <a:t>un OFAC sarakstos </a:t>
            </a:r>
            <a:r>
              <a:rPr lang="en-US" sz="2400" b="1" dirty="0" err="1">
                <a:solidFill>
                  <a:schemeClr val="bg1"/>
                </a:solidFill>
              </a:rPr>
              <a:t>kopā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reģistrēti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lv-LV" sz="24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8 343</a:t>
            </a:r>
            <a:r>
              <a:rPr lang="lv-LV" sz="24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sankciju</a:t>
            </a:r>
            <a:r>
              <a:rPr lang="en-US" sz="24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subjekti</a:t>
            </a:r>
            <a:r>
              <a:rPr lang="en-US" sz="24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7" name="Taisnstūris 6"/>
          <p:cNvSpPr/>
          <p:nvPr/>
        </p:nvSpPr>
        <p:spPr>
          <a:xfrm>
            <a:off x="2082800" y="875268"/>
            <a:ext cx="8445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Krievija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un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Baltkrievija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Sankciju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sarakstos</a:t>
            </a:r>
            <a:endParaRPr lang="lv-LV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3512" y="20608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400583"/>
            <a:ext cx="8363272" cy="41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2052" y="69269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>
                    <a:lumMod val="95000"/>
                  </a:schemeClr>
                </a:solidFill>
              </a:rPr>
              <a:t>Sankciju</a:t>
            </a:r>
            <a:r>
              <a:rPr lang="en-GB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bg1">
                    <a:lumMod val="95000"/>
                  </a:schemeClr>
                </a:solidFill>
              </a:rPr>
              <a:t>meklēšana</a:t>
            </a:r>
            <a:r>
              <a:rPr lang="en-GB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bg1">
                    <a:lumMod val="95000"/>
                  </a:schemeClr>
                </a:solidFill>
              </a:rPr>
              <a:t>vienotā</a:t>
            </a:r>
            <a:r>
              <a:rPr lang="en-GB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bg1">
                    <a:lumMod val="95000"/>
                  </a:schemeClr>
                </a:solidFill>
              </a:rPr>
              <a:t>resursā</a:t>
            </a:r>
            <a:r>
              <a:rPr lang="en-GB" sz="4000" b="1" dirty="0">
                <a:solidFill>
                  <a:schemeClr val="bg1">
                    <a:lumMod val="95000"/>
                  </a:schemeClr>
                </a:solidFill>
              </a:rPr>
              <a:t> I</a:t>
            </a:r>
            <a:endParaRPr lang="lv-LV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00" y="2060849"/>
            <a:ext cx="8901430" cy="45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aisnstūris 7"/>
          <p:cNvSpPr/>
          <p:nvPr/>
        </p:nvSpPr>
        <p:spPr>
          <a:xfrm>
            <a:off x="1714301" y="1649750"/>
            <a:ext cx="280583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https://sankcijas.fid.gov.lv/</a:t>
            </a:r>
          </a:p>
        </p:txBody>
      </p:sp>
    </p:spTree>
    <p:extLst>
      <p:ext uri="{BB962C8B-B14F-4D97-AF65-F5344CB8AC3E}">
        <p14:creationId xmlns:p14="http://schemas.microsoft.com/office/powerpoint/2010/main" val="3356378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3512" y="20608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400583"/>
            <a:ext cx="8363272" cy="41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40575"/>
              </p:ext>
            </p:extLst>
          </p:nvPr>
        </p:nvGraphicFramePr>
        <p:xfrm>
          <a:off x="2655325" y="698500"/>
          <a:ext cx="8520675" cy="60325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5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1335">
                <a:tc>
                  <a:txBody>
                    <a:bodyPr/>
                    <a:lstStyle/>
                    <a:p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OFAC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saraksts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https://sanctionssearch.ofac.treas.gov/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16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lv-LV" sz="2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lv-LV" sz="23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8"/>
          <a:stretch/>
        </p:blipFill>
        <p:spPr>
          <a:xfrm>
            <a:off x="3289796" y="1641883"/>
            <a:ext cx="7194376" cy="49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66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33022" y="3890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>
                    <a:lumMod val="95000"/>
                  </a:schemeClr>
                </a:solidFill>
              </a:rPr>
              <a:t>Sankciju</a:t>
            </a:r>
            <a:r>
              <a:rPr lang="en-GB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bg1">
                    <a:lumMod val="95000"/>
                  </a:schemeClr>
                </a:solidFill>
              </a:rPr>
              <a:t>meklēšana</a:t>
            </a:r>
            <a:r>
              <a:rPr lang="en-GB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bg1">
                    <a:lumMod val="95000"/>
                  </a:schemeClr>
                </a:solidFill>
              </a:rPr>
              <a:t>vienotā</a:t>
            </a:r>
            <a:r>
              <a:rPr lang="en-GB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bg1">
                    <a:lumMod val="95000"/>
                  </a:schemeClr>
                </a:solidFill>
              </a:rPr>
              <a:t>resursā</a:t>
            </a:r>
            <a:r>
              <a:rPr lang="en-GB" sz="4000" b="1" dirty="0">
                <a:solidFill>
                  <a:schemeClr val="bg1">
                    <a:lumMod val="95000"/>
                  </a:schemeClr>
                </a:solidFill>
              </a:rPr>
              <a:t> II</a:t>
            </a:r>
            <a:endParaRPr lang="lv-LV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22" y="1247006"/>
            <a:ext cx="6755478" cy="541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isnstūris 10"/>
          <p:cNvSpPr/>
          <p:nvPr/>
        </p:nvSpPr>
        <p:spPr>
          <a:xfrm>
            <a:off x="888658" y="1129005"/>
            <a:ext cx="280583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https://sankcijas.lursoft.lv/</a:t>
            </a:r>
          </a:p>
        </p:txBody>
      </p:sp>
    </p:spTree>
    <p:extLst>
      <p:ext uri="{BB962C8B-B14F-4D97-AF65-F5344CB8AC3E}">
        <p14:creationId xmlns:p14="http://schemas.microsoft.com/office/powerpoint/2010/main" val="167170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5520" y="20608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graphicFrame>
        <p:nvGraphicFramePr>
          <p:cNvPr id="2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984538"/>
              </p:ext>
            </p:extLst>
          </p:nvPr>
        </p:nvGraphicFramePr>
        <p:xfrm>
          <a:off x="1981200" y="620688"/>
          <a:ext cx="82912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438400" y="6422394"/>
            <a:ext cx="6647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100" i="1" dirty="0"/>
              <a:t>Dati apkopoti uz 16.02.2022 - https://statistika.lursoft.lv/lv/statistika/arvalstu-ieguldijumi/deltas/valsts/BY/	</a:t>
            </a:r>
          </a:p>
        </p:txBody>
      </p:sp>
      <p:sp>
        <p:nvSpPr>
          <p:cNvPr id="5" name="Taisnstūris 4"/>
          <p:cNvSpPr/>
          <p:nvPr/>
        </p:nvSpPr>
        <p:spPr>
          <a:xfrm>
            <a:off x="10058400" y="283971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19 </a:t>
            </a:r>
            <a:r>
              <a:rPr lang="en-US" sz="2000" b="1" i="1" dirty="0" err="1"/>
              <a:t>milj</a:t>
            </a:r>
            <a:r>
              <a:rPr lang="en-US" sz="2000" b="1" i="1" dirty="0"/>
              <a:t>.</a:t>
            </a:r>
            <a:endParaRPr lang="lv-LV" sz="2000" b="1" i="1" dirty="0"/>
          </a:p>
        </p:txBody>
      </p:sp>
    </p:spTree>
    <p:extLst>
      <p:ext uri="{BB962C8B-B14F-4D97-AF65-F5344CB8AC3E}">
        <p14:creationId xmlns:p14="http://schemas.microsoft.com/office/powerpoint/2010/main" val="190338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5004" y="205831"/>
            <a:ext cx="554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</a:rPr>
              <a:t>Sankciju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</a:rPr>
              <a:t>automatizēta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</a:rPr>
              <a:t>pārbaude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NILTFTN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likuma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subjektiem</a:t>
            </a:r>
            <a:endParaRPr lang="lv-LV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"/>
          <a:stretch/>
        </p:blipFill>
        <p:spPr bwMode="auto">
          <a:xfrm>
            <a:off x="723900" y="1340768"/>
            <a:ext cx="7306807" cy="5443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75522" y="773728"/>
            <a:ext cx="2736303" cy="40011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AML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</a:rPr>
              <a:t>kompleksā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</a:rPr>
              <a:t>izziņa</a:t>
            </a:r>
            <a:endParaRPr lang="lv-LV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6"/>
          <a:stretch/>
        </p:blipFill>
        <p:spPr bwMode="auto">
          <a:xfrm>
            <a:off x="7324636" y="1173838"/>
            <a:ext cx="4258883" cy="3626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77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6108" y="1615976"/>
            <a:ext cx="6502400" cy="1224136"/>
          </a:xfrm>
        </p:spPr>
        <p:txBody>
          <a:bodyPr>
            <a:noAutofit/>
          </a:bodyPr>
          <a:lstStyle/>
          <a:p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Vienā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reizē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pārbauda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uzreiz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uzņēmumu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visas personas + PLG 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ķēdi</a:t>
            </a:r>
            <a:endParaRPr lang="en-US" sz="18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Visos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saistošajos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sarakstos</a:t>
            </a:r>
            <a:endParaRPr lang="lv-LV" sz="18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4395" y="223242"/>
            <a:ext cx="4157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Sankciju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automatizēta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pārbaude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2" y="936104"/>
            <a:ext cx="4767762" cy="5661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25" y="2967236"/>
            <a:ext cx="5810755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aisnstūris 9"/>
          <p:cNvSpPr/>
          <p:nvPr/>
        </p:nvSpPr>
        <p:spPr>
          <a:xfrm>
            <a:off x="4069322" y="446061"/>
            <a:ext cx="251357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https://sankcijas.lursoft.lv/</a:t>
            </a:r>
          </a:p>
        </p:txBody>
      </p:sp>
    </p:spTree>
    <p:extLst>
      <p:ext uri="{BB962C8B-B14F-4D97-AF65-F5344CB8AC3E}">
        <p14:creationId xmlns:p14="http://schemas.microsoft.com/office/powerpoint/2010/main" val="1300602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6912" y="1737157"/>
            <a:ext cx="4013331" cy="12241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Augšuplādē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Excell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failu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2.Lejuplādē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rezultātus</a:t>
            </a:r>
            <a:endParaRPr lang="lv-LV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917" y="274042"/>
            <a:ext cx="4157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Sankciju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masveida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pārbaude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ar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failiem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aisnstūris 9"/>
          <p:cNvSpPr/>
          <p:nvPr/>
        </p:nvSpPr>
        <p:spPr>
          <a:xfrm>
            <a:off x="9346482" y="2179948"/>
            <a:ext cx="251357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https://sankcijas.lursoft.lv/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74" y="764529"/>
            <a:ext cx="4142926" cy="6019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12" y="2772557"/>
            <a:ext cx="5109370" cy="401153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68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286648" y="616496"/>
            <a:ext cx="67275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+mn-lt"/>
              </a:rPr>
              <a:t>Automatizēta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Sankciju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pārbaude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ar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API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sistēma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sistēma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981200" y="2552701"/>
            <a:ext cx="7944172" cy="393769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Sistēma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pati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veic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pārbaudi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Pie  </a:t>
            </a:r>
            <a:r>
              <a:rPr lang="en-US" dirty="0" err="1">
                <a:solidFill>
                  <a:schemeClr val="bg1"/>
                </a:solidFill>
              </a:rPr>
              <a:t>jauna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klienta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reģistrēšanas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sistēmā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Pirms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kārtējā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rēķina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izrakstīšanas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Nospiežot</a:t>
            </a:r>
            <a:r>
              <a:rPr lang="en-US" dirty="0">
                <a:solidFill>
                  <a:schemeClr val="bg1"/>
                </a:solidFill>
              </a:rPr>
              <a:t> “Refresh” </a:t>
            </a:r>
            <a:r>
              <a:rPr lang="en-US" dirty="0" err="1">
                <a:solidFill>
                  <a:schemeClr val="bg1"/>
                </a:solidFill>
              </a:rPr>
              <a:t>pogu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piemēram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grāmatvedības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sistēmā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aisnstūris 4"/>
          <p:cNvSpPr/>
          <p:nvPr/>
        </p:nvSpPr>
        <p:spPr>
          <a:xfrm>
            <a:off x="7911382" y="5926448"/>
            <a:ext cx="351436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https://www.lursoft.lv/lv/b2b-iespejas</a:t>
            </a:r>
          </a:p>
        </p:txBody>
      </p:sp>
    </p:spTree>
    <p:extLst>
      <p:ext uri="{BB962C8B-B14F-4D97-AF65-F5344CB8AC3E}">
        <p14:creationId xmlns:p14="http://schemas.microsoft.com/office/powerpoint/2010/main" val="4071751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830492" y="375320"/>
            <a:ext cx="71385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+mn-lt"/>
              </a:rPr>
              <a:t>Automatizētā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Sankciju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uzraudzība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jeb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Monitorings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69268" y="1827947"/>
            <a:ext cx="8352928" cy="36332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2400" b="1" dirty="0">
                <a:solidFill>
                  <a:schemeClr val="bg1"/>
                </a:solidFill>
              </a:rPr>
              <a:t>Izveido sarakstu ar </a:t>
            </a:r>
            <a:r>
              <a:rPr lang="en-US" sz="2400" b="1" dirty="0" err="1">
                <a:solidFill>
                  <a:schemeClr val="bg1"/>
                </a:solidFill>
              </a:rPr>
              <a:t>personām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uzņēmumiem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lv-LV" sz="2400" b="1" dirty="0">
                <a:solidFill>
                  <a:schemeClr val="bg1"/>
                </a:solidFill>
              </a:rPr>
              <a:t>Latvijā </a:t>
            </a:r>
            <a:r>
              <a:rPr lang="lv-LV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vai ārvalstīs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2. </a:t>
            </a:r>
            <a:r>
              <a:rPr lang="lv-LV" sz="2400" b="1" dirty="0">
                <a:solidFill>
                  <a:schemeClr val="bg1"/>
                </a:solidFill>
              </a:rPr>
              <a:t>Saņem ziņu e-pastā , ja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tiks</a:t>
            </a:r>
            <a:r>
              <a:rPr lang="lv-LV" sz="2400" b="1" dirty="0">
                <a:solidFill>
                  <a:schemeClr val="bg1"/>
                </a:solidFill>
              </a:rPr>
              <a:t> fiksēta sakritība jaunos ierakstos sankciju sarakstos</a:t>
            </a:r>
          </a:p>
        </p:txBody>
      </p:sp>
      <p:sp>
        <p:nvSpPr>
          <p:cNvPr id="4" name="TextBox 3"/>
          <p:cNvSpPr txBox="1"/>
          <p:nvPr/>
        </p:nvSpPr>
        <p:spPr>
          <a:xfrm rot="20865236">
            <a:off x="9246355" y="2335375"/>
            <a:ext cx="2554955" cy="107169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Pieejams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arī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API </a:t>
            </a:r>
          </a:p>
        </p:txBody>
      </p:sp>
      <p:sp>
        <p:nvSpPr>
          <p:cNvPr id="6" name="Taisnstūris 5"/>
          <p:cNvSpPr/>
          <p:nvPr/>
        </p:nvSpPr>
        <p:spPr>
          <a:xfrm>
            <a:off x="420945" y="1212397"/>
            <a:ext cx="419550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www.klientuportfelis.lv/lv/api-klientu-portfelis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72131"/>
            <a:ext cx="9588500" cy="258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aisnstūris 9"/>
          <p:cNvSpPr/>
          <p:nvPr/>
        </p:nvSpPr>
        <p:spPr>
          <a:xfrm>
            <a:off x="4057652" y="3665843"/>
            <a:ext cx="3727447" cy="40011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Paziņojums</a:t>
            </a:r>
            <a:r>
              <a:rPr lang="en-US" sz="2000" b="1" dirty="0">
                <a:solidFill>
                  <a:srgbClr val="C00000"/>
                </a:solidFill>
              </a:rPr>
              <a:t> e-</a:t>
            </a:r>
            <a:r>
              <a:rPr lang="en-US" sz="2000" b="1" dirty="0" err="1">
                <a:solidFill>
                  <a:srgbClr val="C00000"/>
                </a:solidFill>
              </a:rPr>
              <a:t>pastā</a:t>
            </a:r>
            <a:r>
              <a:rPr lang="en-US" sz="2000" b="1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65326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3512" y="20608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400583"/>
            <a:ext cx="8363272" cy="41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3" y="1400583"/>
            <a:ext cx="61436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25" y="3880666"/>
            <a:ext cx="6143625" cy="272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3803" y="2430180"/>
            <a:ext cx="44391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https://www.mfa.gov.lv/lv/sankciju-biletens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163" y="3094225"/>
            <a:ext cx="2232249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 err="1">
                <a:solidFill>
                  <a:srgbClr val="C00000"/>
                </a:solidFill>
              </a:rPr>
              <a:t>sankcijas@mfa.gov.lv</a:t>
            </a:r>
            <a:endParaRPr lang="lv-LV" sz="1600" b="1" dirty="0">
              <a:solidFill>
                <a:srgbClr val="C00000"/>
              </a:solidFill>
            </a:endParaRPr>
          </a:p>
        </p:txBody>
      </p:sp>
      <p:sp>
        <p:nvSpPr>
          <p:cNvPr id="13" name="Virsraksts 1"/>
          <p:cNvSpPr txBox="1">
            <a:spLocks/>
          </p:cNvSpPr>
          <p:nvPr/>
        </p:nvSpPr>
        <p:spPr>
          <a:xfrm>
            <a:off x="4277867" y="165099"/>
            <a:ext cx="7138540" cy="93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Kā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sekot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līdzi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Sancijām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566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3512" y="20608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400583"/>
            <a:ext cx="8363272" cy="41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333999"/>
              </p:ext>
            </p:extLst>
          </p:nvPr>
        </p:nvGraphicFramePr>
        <p:xfrm>
          <a:off x="749300" y="1003309"/>
          <a:ext cx="10865173" cy="567943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6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0231">
                <a:tc>
                  <a:txBody>
                    <a:bodyPr/>
                    <a:lstStyle/>
                    <a:p>
                      <a:pPr algn="ctr"/>
                      <a:r>
                        <a:rPr lang="lv-LV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Sektorālās</a:t>
                      </a:r>
                      <a:r>
                        <a:rPr lang="lv-LV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sankcijas (</a:t>
                      </a:r>
                      <a:r>
                        <a:rPr lang="lv-LV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Sectoral</a:t>
                      </a:r>
                      <a:r>
                        <a:rPr lang="lv-LV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Sanctions</a:t>
                      </a:r>
                      <a:r>
                        <a:rPr lang="lv-LV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3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29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lv-LV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endParaRPr kumimoji="0" lang="en-US" sz="2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700" b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M</a:t>
                      </a:r>
                      <a:r>
                        <a:rPr kumimoji="0" lang="lv-LV" sz="2700" b="1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ērķis</a:t>
                      </a:r>
                      <a:r>
                        <a:rPr kumimoji="0" lang="en-US" sz="2700" b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:</a:t>
                      </a:r>
                      <a:r>
                        <a:rPr kumimoji="0" lang="lv-LV" sz="2400" b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lv-LV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ierobežot noteiktu sektoru piekļuvi finansējumam, preču importam un eksportam, pakalpojumiem un tehnoloģijām</a:t>
                      </a:r>
                      <a:endParaRPr kumimoji="0" lang="en-US" sz="2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2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lv-LV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PIEMĒRAM:</a:t>
                      </a:r>
                    </a:p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lv-LV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Tirdzniecības ierobežojumi naftas produktiem, kālija hlorīdam (“</a:t>
                      </a:r>
                      <a:r>
                        <a:rPr kumimoji="0" lang="lv-LV" sz="1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potašs</a:t>
                      </a:r>
                      <a:r>
                        <a:rPr kumimoji="0" lang="lv-LV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”) un precēm, ko izmanto tabakas izstrādājumu ražošanai vai izgatavošanai.</a:t>
                      </a:r>
                      <a:endParaRPr kumimoji="0" lang="en-US" sz="18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r>
                        <a:rPr kumimoji="0" lang="lv-LV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izliegums eksportēt ES regulā noteiktās preces un tehnoloģijas</a:t>
                      </a:r>
                      <a:endParaRPr kumimoji="0" lang="en-US" sz="18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lv-LV" sz="18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lv-LV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Nav saistītas ar pienākumu iesaldēt konkrētu personu finanšu līdzekļus: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lv-LV" sz="2700" b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N</a:t>
                      </a:r>
                      <a:r>
                        <a:rPr kumimoji="0" lang="en-US" sz="2700" b="1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etiek</a:t>
                      </a:r>
                      <a:r>
                        <a:rPr kumimoji="0" lang="en-US" sz="2700" b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sankcionētas</a:t>
                      </a:r>
                      <a:r>
                        <a:rPr kumimoji="0" lang="lv-LV" sz="2700" b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konkrētas personas</a:t>
                      </a:r>
                      <a:endParaRPr kumimoji="0" lang="en-US" sz="2700" b="1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lv-LV" sz="2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lv-LV" sz="24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025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3512" y="20608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400583"/>
            <a:ext cx="8363272" cy="41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9CC88E8-0D75-467B-9C04-A8AB98181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147" y="2060848"/>
            <a:ext cx="7899688" cy="4445428"/>
          </a:xfrm>
          <a:prstGeom prst="rect">
            <a:avLst/>
          </a:prstGeom>
        </p:spPr>
      </p:pic>
      <p:pic>
        <p:nvPicPr>
          <p:cNvPr id="8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7D4051-8D9D-4A53-BEE6-657382153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47" y="2684180"/>
            <a:ext cx="1935347" cy="3663116"/>
          </a:xfrm>
          <a:prstGeom prst="rect">
            <a:avLst/>
          </a:prstGeom>
        </p:spPr>
      </p:pic>
      <p:graphicFrame>
        <p:nvGraphicFramePr>
          <p:cNvPr id="9" name="Tabu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41488"/>
              </p:ext>
            </p:extLst>
          </p:nvPr>
        </p:nvGraphicFramePr>
        <p:xfrm>
          <a:off x="2079691" y="877643"/>
          <a:ext cx="9118599" cy="17062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11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100">
                <a:tc>
                  <a:txBody>
                    <a:bodyPr/>
                    <a:lstStyle/>
                    <a:p>
                      <a:pPr algn="ctr"/>
                      <a:r>
                        <a:rPr lang="de-DE" sz="4000" b="1" dirty="0">
                          <a:solidFill>
                            <a:schemeClr val="bg1"/>
                          </a:solidFill>
                          <a:latin typeface="+mn-lt"/>
                        </a:rPr>
                        <a:t>ES </a:t>
                      </a:r>
                      <a:r>
                        <a:rPr lang="de-DE" sz="40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sankciju</a:t>
                      </a:r>
                      <a:r>
                        <a:rPr lang="de-DE" sz="4000" b="1" dirty="0">
                          <a:solidFill>
                            <a:schemeClr val="bg1"/>
                          </a:solidFill>
                          <a:latin typeface="+mn-lt"/>
                        </a:rPr>
                        <a:t> karte – </a:t>
                      </a:r>
                      <a:r>
                        <a:rPr lang="de-DE" sz="2400" b="1" dirty="0">
                          <a:solidFill>
                            <a:srgbClr val="C00000"/>
                          </a:solidFill>
                          <a:latin typeface="+mn-lt"/>
                        </a:rPr>
                        <a:t>https://www.sanctionsmap.eu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1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21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3512" y="20608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400583"/>
            <a:ext cx="8363272" cy="41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39300"/>
              </p:ext>
            </p:extLst>
          </p:nvPr>
        </p:nvGraphicFramePr>
        <p:xfrm>
          <a:off x="2133600" y="965200"/>
          <a:ext cx="8884096" cy="5892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8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8840"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ANO sankcijas – </a:t>
                      </a:r>
                      <a:r>
                        <a:rPr lang="lv-LV" sz="2400" dirty="0">
                          <a:solidFill>
                            <a:srgbClr val="C00000"/>
                          </a:solidFill>
                        </a:rPr>
                        <a:t>https://unsanctionsapp.com</a:t>
                      </a:r>
                      <a:endParaRPr lang="en-US" sz="2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396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kumimoji="0" lang="lv-LV" sz="25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3" b="10256"/>
          <a:stretch/>
        </p:blipFill>
        <p:spPr>
          <a:xfrm>
            <a:off x="2848562" y="1921148"/>
            <a:ext cx="7495910" cy="47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81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60854"/>
              </p:ext>
            </p:extLst>
          </p:nvPr>
        </p:nvGraphicFramePr>
        <p:xfrm>
          <a:off x="2400300" y="647700"/>
          <a:ext cx="8826501" cy="5935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2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2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Sankciju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pārbaudes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risinājumi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:</a:t>
                      </a:r>
                      <a:endParaRPr kumimoji="0" lang="lv-LV" sz="28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793">
                <a:tc>
                  <a:txBody>
                    <a:bodyPr/>
                    <a:lstStyle/>
                    <a:p>
                      <a:pPr marL="812800" indent="0" algn="l"/>
                      <a:r>
                        <a:rPr lang="en-US" sz="1800" b="1" dirty="0" err="1">
                          <a:latin typeface="+mj-lt"/>
                        </a:rPr>
                        <a:t>Vieknāršos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gadījumos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–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bez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maksas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 un bez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autorizācijas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:</a:t>
                      </a:r>
                    </a:p>
                    <a:p>
                      <a:pPr marL="812800" indent="0" algn="l"/>
                      <a:endParaRPr lang="en-US" sz="1800" dirty="0">
                        <a:latin typeface="+mj-lt"/>
                      </a:endParaRPr>
                    </a:p>
                    <a:p>
                      <a:pPr marL="81280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Finanšu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un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izlūkošanas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dienesta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lapa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: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hlinkClick r:id="rId2"/>
                        </a:rPr>
                        <a:t>https://sankcijas.fid.gov.lv/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81280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OFAC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sankciju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meklēšana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: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hlinkClick r:id="rId3"/>
                        </a:rPr>
                        <a:t>https://sanctionssearch.ofac.treas.gov/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81280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Lursoft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vienotais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Sankciju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katalogs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: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hlinkClick r:id="rId4"/>
                        </a:rPr>
                        <a:t>https://sankcijas.lursoft.lv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812800" indent="0" algn="l"/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marL="812800" indent="0" algn="ctr"/>
                      <a:r>
                        <a:rPr lang="en-US" sz="1800" b="1" dirty="0" err="1">
                          <a:latin typeface="+mj-lt"/>
                        </a:rPr>
                        <a:t>Latvijas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tirgū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pieejamie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Sankciju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servisi</a:t>
                      </a:r>
                      <a:r>
                        <a:rPr lang="en-US" sz="1800" b="1" dirty="0">
                          <a:latin typeface="+mj-lt"/>
                        </a:rPr>
                        <a:t>:</a:t>
                      </a:r>
                    </a:p>
                    <a:p>
                      <a:pPr marL="812800" indent="0" algn="ctr"/>
                      <a:endParaRPr lang="en-US" sz="1800" b="1" dirty="0">
                        <a:latin typeface="+mj-lt"/>
                      </a:endParaRPr>
                    </a:p>
                    <a:p>
                      <a:pPr marL="812800" indent="0" algn="l"/>
                      <a:r>
                        <a:rPr lang="en-US" sz="1800" b="1" dirty="0">
                          <a:latin typeface="+mj-lt"/>
                        </a:rPr>
                        <a:t>NILTFTN </a:t>
                      </a:r>
                      <a:r>
                        <a:rPr lang="en-US" sz="1800" b="1" dirty="0" err="1">
                          <a:latin typeface="+mj-lt"/>
                        </a:rPr>
                        <a:t>likuma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subjektiem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tirgū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pieejamie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instrumenti</a:t>
                      </a:r>
                      <a:r>
                        <a:rPr lang="en-US" sz="1800" b="1" dirty="0">
                          <a:latin typeface="+mj-lt"/>
                        </a:rPr>
                        <a:t>: </a:t>
                      </a:r>
                    </a:p>
                    <a:p>
                      <a:pPr marL="812800" indent="0"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AML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izziņas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– AML +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Sankciju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risku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apkopojums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812800" indent="0" algn="l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Specializētās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izziņas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-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Sankciju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pārbaudes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+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pierādījuma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funkciju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izpildei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812800" indent="0" algn="l"/>
                      <a:endParaRPr lang="en-US" sz="1800" dirty="0">
                        <a:latin typeface="+mj-lt"/>
                      </a:endParaRPr>
                    </a:p>
                    <a:p>
                      <a:pPr marL="812800" indent="0" algn="l"/>
                      <a:r>
                        <a:rPr lang="en-US" sz="1800" b="1" dirty="0" err="1">
                          <a:latin typeface="+mj-lt"/>
                        </a:rPr>
                        <a:t>Vidēji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lieliem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uzņēmumiem</a:t>
                      </a:r>
                      <a:r>
                        <a:rPr lang="en-US" sz="1800" b="1" dirty="0">
                          <a:latin typeface="+mj-lt"/>
                        </a:rPr>
                        <a:t>:</a:t>
                      </a:r>
                    </a:p>
                    <a:p>
                      <a:pPr marL="812800" indent="0" algn="l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Sankciju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pārbaude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ar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failiem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812800" indent="0" algn="l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Masveida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Sankciju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skrīnigs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uzrādot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gan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Sankcijas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gan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riska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valstis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vai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riska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nozares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812800" indent="0" algn="l"/>
                      <a:endParaRPr 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812800" indent="0" algn="l"/>
                      <a:r>
                        <a:rPr lang="en-US" sz="1800" b="1" dirty="0" err="1">
                          <a:latin typeface="+mj-lt"/>
                        </a:rPr>
                        <a:t>Lieliem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uzņēmumiem</a:t>
                      </a:r>
                      <a:r>
                        <a:rPr lang="en-US" sz="1800" b="1" dirty="0">
                          <a:latin typeface="+mj-lt"/>
                        </a:rPr>
                        <a:t>: </a:t>
                      </a:r>
                    </a:p>
                    <a:p>
                      <a:pPr marL="812800" indent="0" algn="l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Sistēma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–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sistēma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( API)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risinājumi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Sankciju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pārbaudēm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pirms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rēķiniem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 /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j-lt"/>
                        </a:rPr>
                        <a:t>darījumiem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indent="0" algn="l">
                        <a:buNone/>
                      </a:pP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92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159244"/>
              </p:ext>
            </p:extLst>
          </p:nvPr>
        </p:nvGraphicFramePr>
        <p:xfrm>
          <a:off x="736600" y="965200"/>
          <a:ext cx="105918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aisnstūris 6"/>
          <p:cNvSpPr/>
          <p:nvPr/>
        </p:nvSpPr>
        <p:spPr>
          <a:xfrm>
            <a:off x="2514600" y="6413499"/>
            <a:ext cx="8293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100" i="1" dirty="0"/>
              <a:t>Dati apkopoti uz 14.03.2022 - https://statistika.lursoft.lv/lv/statistika/arvalstu-ieguldijumi/deltas/valsts/RU/	</a:t>
            </a:r>
          </a:p>
        </p:txBody>
      </p:sp>
      <p:sp>
        <p:nvSpPr>
          <p:cNvPr id="10" name="Taisnstūris 9"/>
          <p:cNvSpPr/>
          <p:nvPr/>
        </p:nvSpPr>
        <p:spPr>
          <a:xfrm>
            <a:off x="10185400" y="352551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429 </a:t>
            </a:r>
            <a:r>
              <a:rPr lang="en-US" sz="2000" b="1" i="1" dirty="0" err="1"/>
              <a:t>milj</a:t>
            </a:r>
            <a:r>
              <a:rPr lang="en-US" sz="2000" b="1" i="1" dirty="0"/>
              <a:t>.</a:t>
            </a:r>
            <a:endParaRPr lang="lv-LV" sz="2000" b="1" i="1" dirty="0"/>
          </a:p>
        </p:txBody>
      </p:sp>
    </p:spTree>
    <p:extLst>
      <p:ext uri="{BB962C8B-B14F-4D97-AF65-F5344CB8AC3E}">
        <p14:creationId xmlns:p14="http://schemas.microsoft.com/office/powerpoint/2010/main" val="2515684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iga kiopa,…">
            <a:extLst>
              <a:ext uri="{FF2B5EF4-FFF2-40B4-BE49-F238E27FC236}">
                <a16:creationId xmlns:a16="http://schemas.microsoft.com/office/drawing/2014/main" id="{2A3690D2-EC65-4917-ABBF-A3734BDF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4379609"/>
            <a:ext cx="11150600" cy="160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indent="0" algn="r">
              <a:lnSpc>
                <a:spcPct val="150000"/>
              </a:lnSpc>
              <a:buNone/>
              <a:defRPr sz="2600" b="1" cap="all" spc="546" baseline="46153">
                <a:solidFill>
                  <a:srgbClr val="DFDFDF"/>
                </a:solidFill>
              </a:defRPr>
            </a:pPr>
            <a:r>
              <a:rPr lang="lv-LV" baseline="0" dirty="0"/>
              <a:t>RŪTA BEIROTE</a:t>
            </a:r>
            <a:r>
              <a:rPr baseline="0" dirty="0"/>
              <a:t> </a:t>
            </a:r>
          </a:p>
          <a:p>
            <a:pPr marL="0" indent="0" algn="r">
              <a:lnSpc>
                <a:spcPct val="150000"/>
              </a:lnSpc>
              <a:buNone/>
              <a:defRPr sz="2600" b="1" cap="all" spc="546" baseline="46153">
                <a:solidFill>
                  <a:srgbClr val="DFDFDF"/>
                </a:solidFill>
              </a:defRPr>
            </a:pPr>
            <a:r>
              <a:rPr lang="lv-LV" sz="1400" baseline="0" dirty="0"/>
              <a:t>KORPORATĪVO KLIENTU KONSULTANTE</a:t>
            </a:r>
            <a:endParaRPr lang="en-US" sz="1400" baseline="0" dirty="0"/>
          </a:p>
          <a:p>
            <a:pPr marL="0" indent="0" algn="r">
              <a:lnSpc>
                <a:spcPct val="150000"/>
              </a:lnSpc>
              <a:buNone/>
              <a:defRPr sz="2600" b="1" cap="all" spc="546" baseline="46153">
                <a:solidFill>
                  <a:srgbClr val="DFDFDF"/>
                </a:solidFill>
              </a:defRPr>
            </a:pPr>
            <a:r>
              <a:rPr lang="en-US" sz="1400" baseline="0" dirty="0"/>
              <a:t>Ruta.beirote@lursoft.lv /+371 26563812 / www.lursoft.lv</a:t>
            </a:r>
            <a:endParaRPr sz="1400" baseline="0" dirty="0"/>
          </a:p>
        </p:txBody>
      </p:sp>
      <p:sp>
        <p:nvSpPr>
          <p:cNvPr id="7" name="TextBox 6"/>
          <p:cNvSpPr txBox="1"/>
          <p:nvPr/>
        </p:nvSpPr>
        <p:spPr>
          <a:xfrm>
            <a:off x="2717800" y="2291834"/>
            <a:ext cx="674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Pateicos</a:t>
            </a:r>
            <a:r>
              <a:rPr lang="en-US" sz="3600" b="1" dirty="0">
                <a:solidFill>
                  <a:schemeClr val="bg1"/>
                </a:solidFill>
              </a:rPr>
              <a:t> par </a:t>
            </a:r>
            <a:r>
              <a:rPr lang="en-US" sz="3600" b="1" dirty="0" err="1">
                <a:solidFill>
                  <a:schemeClr val="bg1"/>
                </a:solidFill>
              </a:rPr>
              <a:t>uzmanību</a:t>
            </a:r>
            <a:r>
              <a:rPr lang="en-US" sz="36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0728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2365" y="894012"/>
            <a:ext cx="7933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Baltkrievijas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 un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Krievijas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ietekme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uz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Latvijas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ekonomiku</a:t>
            </a: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7980" y="206334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02365" y="902623"/>
            <a:ext cx="8172908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lvl="0">
              <a:spcBef>
                <a:spcPct val="20000"/>
              </a:spcBef>
              <a:defRPr/>
            </a:pPr>
            <a:endParaRPr lang="lv-LV" sz="3200" dirty="0">
              <a:solidFill>
                <a:schemeClr val="bg1">
                  <a:lumMod val="9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lv-LV" sz="32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32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32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8" name="Tab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19742"/>
              </p:ext>
            </p:extLst>
          </p:nvPr>
        </p:nvGraphicFramePr>
        <p:xfrm>
          <a:off x="1406680" y="2063342"/>
          <a:ext cx="9718519" cy="408204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94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16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Baltkrievija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Krievija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69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Vieta</a:t>
                      </a: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pēc</a:t>
                      </a: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ieguldījumiem</a:t>
                      </a: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LV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uzņēmumu</a:t>
                      </a: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kapitālā</a:t>
                      </a: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: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75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/>
                        <a:t>Ieguldījums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baseline="0" dirty="0"/>
                        <a:t> LV </a:t>
                      </a:r>
                      <a:r>
                        <a:rPr lang="en-US" sz="1800" b="1" baseline="0" dirty="0" err="1"/>
                        <a:t>uzņēmumu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kapitālā</a:t>
                      </a:r>
                      <a:r>
                        <a:rPr lang="en-US" sz="1800" b="1" baseline="0" dirty="0"/>
                        <a:t>:</a:t>
                      </a:r>
                      <a:endParaRPr lang="en-US" sz="18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18,8 </a:t>
                      </a:r>
                      <a:r>
                        <a:rPr lang="en-US" b="1" dirty="0" err="1"/>
                        <a:t>milj</a:t>
                      </a:r>
                      <a:r>
                        <a:rPr lang="en-US" b="1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429 </a:t>
                      </a:r>
                      <a:r>
                        <a:rPr lang="en-US" sz="1800" b="1" dirty="0" err="1"/>
                        <a:t>milj</a:t>
                      </a:r>
                      <a:r>
                        <a:rPr lang="en-US" sz="1800" b="1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894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/>
                        <a:t>Uzņēmumi</a:t>
                      </a:r>
                      <a:r>
                        <a:rPr lang="en-US" sz="1800" b="1" dirty="0"/>
                        <a:t> VID </a:t>
                      </a:r>
                      <a:r>
                        <a:rPr lang="en-US" sz="1800" b="1" dirty="0" err="1"/>
                        <a:t>administrētajos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nodokļos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kopā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samaksājuši</a:t>
                      </a:r>
                      <a:r>
                        <a:rPr lang="en-US" sz="1800" b="1" baseline="0" dirty="0"/>
                        <a:t>: </a:t>
                      </a:r>
                      <a:endParaRPr lang="en-US" sz="18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13,99 </a:t>
                      </a:r>
                      <a:r>
                        <a:rPr lang="en-US" b="1" dirty="0" err="1"/>
                        <a:t>milj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155,53 </a:t>
                      </a:r>
                      <a:r>
                        <a:rPr lang="en-US" sz="1800" b="1" dirty="0" err="1"/>
                        <a:t>milj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3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/>
                        <a:t>Nodrošināto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darba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vietu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skaits</a:t>
                      </a:r>
                      <a:r>
                        <a:rPr lang="en-US" sz="1800" b="1" dirty="0"/>
                        <a:t>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1 826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15 918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aisnstūris 8"/>
          <p:cNvSpPr/>
          <p:nvPr/>
        </p:nvSpPr>
        <p:spPr>
          <a:xfrm>
            <a:off x="10795000" y="4837802"/>
            <a:ext cx="1231900" cy="338554"/>
          </a:xfrm>
          <a:prstGeom prst="rect">
            <a:avLst/>
          </a:prstGeom>
          <a:solidFill>
            <a:srgbClr val="6CA64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169,52milj</a:t>
            </a:r>
            <a:endParaRPr lang="lv-LV" sz="1600" b="1" i="1" dirty="0"/>
          </a:p>
        </p:txBody>
      </p:sp>
      <p:sp>
        <p:nvSpPr>
          <p:cNvPr id="10" name="Taisnstūris 9"/>
          <p:cNvSpPr/>
          <p:nvPr/>
        </p:nvSpPr>
        <p:spPr>
          <a:xfrm>
            <a:off x="10795000" y="5613407"/>
            <a:ext cx="1231900" cy="338554"/>
          </a:xfrm>
          <a:prstGeom prst="rect">
            <a:avLst/>
          </a:prstGeom>
          <a:solidFill>
            <a:srgbClr val="6CA64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17 744</a:t>
            </a:r>
            <a:endParaRPr lang="lv-LV" sz="1600" b="1" i="1" dirty="0"/>
          </a:p>
        </p:txBody>
      </p:sp>
    </p:spTree>
    <p:extLst>
      <p:ext uri="{BB962C8B-B14F-4D97-AF65-F5344CB8AC3E}">
        <p14:creationId xmlns:p14="http://schemas.microsoft.com/office/powerpoint/2010/main" val="74099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8242" y="489497"/>
            <a:ext cx="950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TOP 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Nozares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ar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Baltkrievijas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ieguldījumiem</a:t>
            </a: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512" y="20608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400583"/>
            <a:ext cx="8363272" cy="41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5816" y="6553199"/>
            <a:ext cx="6647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100" i="1" dirty="0"/>
              <a:t>Dati apkopoti uz 16.0</a:t>
            </a:r>
            <a:r>
              <a:rPr lang="en-US" sz="1100" i="1" dirty="0"/>
              <a:t>3</a:t>
            </a:r>
            <a:r>
              <a:rPr lang="lv-LV" sz="1100" i="1" dirty="0"/>
              <a:t>.2022 - https://statistika.lursoft.lv/lv/statistika/arvalstu-ieguldijumi/pa-valstim/#rindas50	</a:t>
            </a:r>
          </a:p>
        </p:txBody>
      </p:sp>
      <p:graphicFrame>
        <p:nvGraphicFramePr>
          <p:cNvPr id="2" name="Tab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03657"/>
              </p:ext>
            </p:extLst>
          </p:nvPr>
        </p:nvGraphicFramePr>
        <p:xfrm>
          <a:off x="912242" y="1197383"/>
          <a:ext cx="10045699" cy="5253098"/>
        </p:xfrm>
        <a:graphic>
          <a:graphicData uri="http://schemas.openxmlformats.org/drawingml/2006/table">
            <a:tbl>
              <a:tblPr/>
              <a:tblGrid>
                <a:gridCol w="502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4503"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</a:endParaRP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NACE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</a:rPr>
                        <a:t>Darbības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veids</a:t>
                      </a:r>
                      <a:r>
                        <a:rPr lang="en-US" sz="1400" b="1" dirty="0">
                          <a:effectLst/>
                        </a:rPr>
                        <a:t> (</a:t>
                      </a:r>
                      <a:r>
                        <a:rPr lang="en-US" sz="1400" b="1" dirty="0" err="1">
                          <a:effectLst/>
                        </a:rPr>
                        <a:t>pēc</a:t>
                      </a:r>
                      <a:r>
                        <a:rPr lang="en-US" sz="1400" b="1" dirty="0">
                          <a:effectLst/>
                        </a:rPr>
                        <a:t> NACE)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Ieguldītāju skaits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Ieguldījumi, EUR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effectLst/>
                        </a:rPr>
                        <a:t>Aktīvo uzņēmumu skaits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3"/>
                        </a:rPr>
                        <a:t>49.41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b="1" dirty="0"/>
                        <a:t>Kravu pārvadājumi pa autoceļiem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26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1,314,798.32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26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4"/>
                        </a:rPr>
                        <a:t>62.01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Datorprogrammēšana</a:t>
                      </a:r>
                      <a:endParaRPr lang="en-US" sz="1200" b="1" dirty="0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27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35,407.00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21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3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5"/>
                        </a:rPr>
                        <a:t>68.20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Sava </a:t>
                      </a:r>
                      <a:r>
                        <a:rPr lang="en-US" sz="1200" b="1" dirty="0" err="1"/>
                        <a:t>vai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nomāta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nekustamā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īpašuma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izīrēšana</a:t>
                      </a:r>
                      <a:r>
                        <a:rPr lang="en-US" sz="1200" b="1" dirty="0"/>
                        <a:t> un </a:t>
                      </a:r>
                      <a:r>
                        <a:rPr lang="en-US" sz="1200" b="1" dirty="0" err="1"/>
                        <a:t>pārvaldīšana</a:t>
                      </a:r>
                      <a:endParaRPr lang="en-US" sz="1200" b="1" dirty="0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19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1,199,603.02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4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6"/>
                        </a:rPr>
                        <a:t>52.29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Pārējās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transporta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palīgdarbības</a:t>
                      </a:r>
                      <a:endParaRPr lang="en-US" sz="1200" b="1" dirty="0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23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292,764.74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19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5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7"/>
                        </a:rPr>
                        <a:t>46.90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Nespecializētā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vairumtirdzniecība</a:t>
                      </a:r>
                      <a:endParaRPr lang="en-US" sz="1200" b="1" dirty="0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23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182,450.87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18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8"/>
                        </a:rPr>
                        <a:t>46.13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Kokmateriālu</a:t>
                      </a:r>
                      <a:r>
                        <a:rPr lang="en-US" sz="1200" b="1" dirty="0"/>
                        <a:t> un </a:t>
                      </a:r>
                      <a:r>
                        <a:rPr lang="en-US" sz="1200" b="1" dirty="0" err="1"/>
                        <a:t>būvmateriālu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vairumtirdzniecības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starpnieku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darbība</a:t>
                      </a:r>
                      <a:endParaRPr lang="en-US" sz="1200" b="1" dirty="0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19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34,144.00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16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9"/>
                        </a:rPr>
                        <a:t>64.20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Holdingkompāniju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darbība</a:t>
                      </a:r>
                      <a:endParaRPr lang="en-US" sz="1200" b="1" dirty="0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21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1,651,816.18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15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8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10"/>
                        </a:rPr>
                        <a:t>68.10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Sava </a:t>
                      </a:r>
                      <a:r>
                        <a:rPr lang="en-US" sz="1200" b="1" dirty="0" err="1"/>
                        <a:t>nekustama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īpašuma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pirkšana</a:t>
                      </a:r>
                      <a:r>
                        <a:rPr lang="en-US" sz="1200" b="1" dirty="0"/>
                        <a:t> un </a:t>
                      </a:r>
                      <a:r>
                        <a:rPr lang="en-US" sz="1200" b="1" dirty="0" err="1"/>
                        <a:t>pārdošana</a:t>
                      </a:r>
                      <a:endParaRPr lang="en-US" sz="1200" b="1" dirty="0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14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117,300.74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14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9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11"/>
                        </a:rPr>
                        <a:t>46.18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Cita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veida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īpašu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preču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vairumtirdzniecības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starpnieku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darbība</a:t>
                      </a:r>
                      <a:endParaRPr lang="en-US" sz="1200" b="1" dirty="0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13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44,031.42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14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12"/>
                        </a:rPr>
                        <a:t>62.09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b="1" dirty="0"/>
                        <a:t>Citi informācijas tehnoloģiju un datoru pakalpojumi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17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75,396.00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12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11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13"/>
                        </a:rPr>
                        <a:t>47.91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1" dirty="0"/>
                        <a:t>Mazumtirdzniecība pa pastu vai Interneta veikalos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12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26,129.74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12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12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14"/>
                        </a:rPr>
                        <a:t>70.22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Konsultēšana komercdarbībā un vadībzinībās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11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406,428.62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13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15"/>
                        </a:rPr>
                        <a:t>46.73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Kokmateriālu, būvmateriālu un sanitārtehnikas ierīču vairumtirdzniecība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16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190,012.00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14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hlinkClick r:id="rId16"/>
                        </a:rPr>
                        <a:t>47.19</a:t>
                      </a:r>
                      <a:endParaRPr lang="en-US" sz="1200" b="1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Pārējā mazumtirdzniecība nespecializētajos veikalos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15,669.00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15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hlinkClick r:id="rId17"/>
                        </a:rPr>
                        <a:t>41.20</a:t>
                      </a:r>
                      <a:endParaRPr lang="en-US" sz="1200" b="1" dirty="0"/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Dzīvojamo un nedzīvojamo ēku būvniecība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63,167.00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</a:t>
                      </a:r>
                    </a:p>
                  </a:txBody>
                  <a:tcPr marL="37838" marR="37838" marT="18919" marB="18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03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46300" y="263525"/>
            <a:ext cx="9017000" cy="9937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TOP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nozares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ar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Krievijas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ieguldījumiem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490844"/>
              </p:ext>
            </p:extLst>
          </p:nvPr>
        </p:nvGraphicFramePr>
        <p:xfrm>
          <a:off x="1079500" y="1219198"/>
          <a:ext cx="10223499" cy="5239038"/>
        </p:xfrm>
        <a:graphic>
          <a:graphicData uri="http://schemas.openxmlformats.org/drawingml/2006/table">
            <a:tbl>
              <a:tblPr/>
              <a:tblGrid>
                <a:gridCol w="477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3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3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198"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</a:endParaRP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NACE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</a:rPr>
                        <a:t>Darbības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veids</a:t>
                      </a:r>
                      <a:r>
                        <a:rPr lang="en-US" sz="1400" b="1" dirty="0">
                          <a:effectLst/>
                        </a:rPr>
                        <a:t> (</a:t>
                      </a:r>
                      <a:r>
                        <a:rPr lang="en-US" sz="1400" b="1" dirty="0" err="1">
                          <a:effectLst/>
                        </a:rPr>
                        <a:t>pēc</a:t>
                      </a:r>
                      <a:r>
                        <a:rPr lang="en-US" sz="1400" b="1" dirty="0">
                          <a:effectLst/>
                        </a:rPr>
                        <a:t> NACE)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Ieguldītāju skaits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Ieguldījumi, EUR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effectLst/>
                        </a:rPr>
                        <a:t>Aktīvo uzņēmumu skaits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50">
                <a:tc>
                  <a:txBody>
                    <a:bodyPr/>
                    <a:lstStyle/>
                    <a:p>
                      <a:r>
                        <a:rPr lang="en-US" sz="1200" b="1"/>
                        <a:t>1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2"/>
                        </a:rPr>
                        <a:t>68.20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Sava vai nomāta nekustamā īpašuma izīrēšana un pārvaldīšana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337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38,370,661.63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273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650">
                <a:tc>
                  <a:txBody>
                    <a:bodyPr/>
                    <a:lstStyle/>
                    <a:p>
                      <a:r>
                        <a:rPr lang="en-US" sz="1200" b="1"/>
                        <a:t>2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3"/>
                        </a:rPr>
                        <a:t>68.10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Sava </a:t>
                      </a:r>
                      <a:r>
                        <a:rPr lang="en-US" sz="1200" b="1" dirty="0" err="1"/>
                        <a:t>nekustama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īpašuma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pirkšana</a:t>
                      </a:r>
                      <a:r>
                        <a:rPr lang="en-US" sz="1200" b="1" dirty="0"/>
                        <a:t> un </a:t>
                      </a:r>
                      <a:r>
                        <a:rPr lang="en-US" sz="1200" b="1" dirty="0" err="1"/>
                        <a:t>pārdošana</a:t>
                      </a:r>
                      <a:endParaRPr lang="en-US" sz="1200" b="1" dirty="0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150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15,792,426.60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118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99">
                <a:tc>
                  <a:txBody>
                    <a:bodyPr/>
                    <a:lstStyle/>
                    <a:p>
                      <a:r>
                        <a:rPr lang="en-US" sz="1200" b="1"/>
                        <a:t>3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4"/>
                        </a:rPr>
                        <a:t>62.01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Datorprogrammēšana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181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1,339,345.99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117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99">
                <a:tc>
                  <a:txBody>
                    <a:bodyPr/>
                    <a:lstStyle/>
                    <a:p>
                      <a:r>
                        <a:rPr lang="en-US" sz="1200" b="1"/>
                        <a:t>4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5"/>
                        </a:rPr>
                        <a:t>49.41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b="1"/>
                        <a:t>Kravu pārvadājumi pa autoceļiem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100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2,312,306.54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98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99">
                <a:tc>
                  <a:txBody>
                    <a:bodyPr/>
                    <a:lstStyle/>
                    <a:p>
                      <a:r>
                        <a:rPr lang="en-US" sz="1200" b="1"/>
                        <a:t>5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6"/>
                        </a:rPr>
                        <a:t>41.20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Dzīvojamo un nedzīvojamo ēku būvniecība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89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2,455,712.97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82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99">
                <a:tc>
                  <a:txBody>
                    <a:bodyPr/>
                    <a:lstStyle/>
                    <a:p>
                      <a:r>
                        <a:rPr lang="en-US" sz="1200" b="1"/>
                        <a:t>6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7"/>
                        </a:rPr>
                        <a:t>52.29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Pārējās transporta palīgdarbības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82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1,155,049.31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77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99">
                <a:tc>
                  <a:txBody>
                    <a:bodyPr/>
                    <a:lstStyle/>
                    <a:p>
                      <a:r>
                        <a:rPr lang="en-US" sz="1200" b="1"/>
                        <a:t>7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8"/>
                        </a:rPr>
                        <a:t>47.91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1"/>
                        <a:t>Mazumtirdzniecība pa pastu vai Interneta veikalos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80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134,071.03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76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99">
                <a:tc>
                  <a:txBody>
                    <a:bodyPr/>
                    <a:lstStyle/>
                    <a:p>
                      <a:r>
                        <a:rPr lang="en-US" sz="1200" b="1"/>
                        <a:t>8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9"/>
                        </a:rPr>
                        <a:t>56.10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Restorānu un mobilo ēdināšanas vietu pakalpojumi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85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3,787,808.62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71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99">
                <a:tc>
                  <a:txBody>
                    <a:bodyPr/>
                    <a:lstStyle/>
                    <a:p>
                      <a:r>
                        <a:rPr lang="en-US" sz="1200" b="1"/>
                        <a:t>9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10"/>
                        </a:rPr>
                        <a:t>46.90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Nespecializētā vairumtirdzniecība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93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617,841.44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70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99">
                <a:tc>
                  <a:txBody>
                    <a:bodyPr/>
                    <a:lstStyle/>
                    <a:p>
                      <a:r>
                        <a:rPr lang="en-US" sz="1200" b="1"/>
                        <a:t>10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11"/>
                        </a:rPr>
                        <a:t>46.19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Plaša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sortimenta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preču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vairumtirdzniecības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starpnieku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darbība</a:t>
                      </a:r>
                      <a:endParaRPr lang="en-US" sz="1200" b="1" dirty="0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71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625,372.89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66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99">
                <a:tc>
                  <a:txBody>
                    <a:bodyPr/>
                    <a:lstStyle/>
                    <a:p>
                      <a:r>
                        <a:rPr lang="en-US" sz="1200" b="1"/>
                        <a:t>11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12"/>
                        </a:rPr>
                        <a:t>70.22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Konsultēšana komercdarbībā un vadībzinībās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79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742,324.03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64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013">
                <a:tc>
                  <a:txBody>
                    <a:bodyPr/>
                    <a:lstStyle/>
                    <a:p>
                      <a:r>
                        <a:rPr lang="en-US" sz="1200" b="1"/>
                        <a:t>12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13"/>
                        </a:rPr>
                        <a:t>64.20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Holdingkompāniju darbība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71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25,558,595.94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57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99">
                <a:tc>
                  <a:txBody>
                    <a:bodyPr/>
                    <a:lstStyle/>
                    <a:p>
                      <a:r>
                        <a:rPr lang="en-US" sz="1200" b="1"/>
                        <a:t>13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14"/>
                        </a:rPr>
                        <a:t>62.09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b="1"/>
                        <a:t>Citi informācijas tehnoloģiju un datoru pakalpojumi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62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301,352.63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56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r>
                        <a:rPr lang="en-US" sz="1200" b="1"/>
                        <a:t>14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15"/>
                        </a:rPr>
                        <a:t>46.18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Cita veida īpašu preču vairumtirdzniecības starpnieku darbība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61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760,236.10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53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99">
                <a:tc>
                  <a:txBody>
                    <a:bodyPr/>
                    <a:lstStyle/>
                    <a:p>
                      <a:r>
                        <a:rPr lang="en-US" sz="1200" b="1"/>
                        <a:t>15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hlinkClick r:id="rId16"/>
                        </a:rPr>
                        <a:t>73.11</a:t>
                      </a:r>
                      <a:endParaRPr lang="en-US" sz="1200" b="1"/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b="1"/>
                        <a:t>Reklāmas aģentūru darbība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50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1,905,464.74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44</a:t>
                      </a:r>
                    </a:p>
                  </a:txBody>
                  <a:tcPr marL="35091" marR="35091" marT="17546" marB="175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67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37410"/>
            <a:ext cx="1121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Baltkrievijas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un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Krievijas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iesaiste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Latvijas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uzņēmumos</a:t>
            </a:r>
            <a:endParaRPr lang="lv-LV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512" y="20608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9242773" y="5575081"/>
            <a:ext cx="1992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i="1" dirty="0"/>
              <a:t>Dati apkopoti uz </a:t>
            </a:r>
            <a:r>
              <a:rPr lang="en-US" sz="1100" i="1" dirty="0"/>
              <a:t> 16.03.2022</a:t>
            </a:r>
            <a:endParaRPr lang="lv-LV" sz="1100" i="1" dirty="0"/>
          </a:p>
        </p:txBody>
      </p:sp>
      <p:graphicFrame>
        <p:nvGraphicFramePr>
          <p:cNvPr id="8" name="Tab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76051"/>
              </p:ext>
            </p:extLst>
          </p:nvPr>
        </p:nvGraphicFramePr>
        <p:xfrm>
          <a:off x="1219201" y="1584872"/>
          <a:ext cx="9317156" cy="387510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40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4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Baltkrievija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Krievija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244">
                <a:tc>
                  <a:txBody>
                    <a:bodyPr/>
                    <a:lstStyle/>
                    <a:p>
                      <a:pPr algn="r"/>
                      <a:r>
                        <a:rPr lang="lv-LV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Uzņēmumi ar 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ieguldījumiem</a:t>
                      </a:r>
                      <a:r>
                        <a:rPr lang="en-US" sz="20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kapitālā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691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4 424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-68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42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Dalībnieki</a:t>
                      </a: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Fiziskas</a:t>
                      </a: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personas 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698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-15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4 649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-61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42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Dalībnieki</a:t>
                      </a: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- 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Juridiskas</a:t>
                      </a: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personas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16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89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-4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69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Amatpersonas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559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+4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3 954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-28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71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Patiesā</a:t>
                      </a: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labuma</a:t>
                      </a: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guvēji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r"/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582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-8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3 115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- 30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25314" y="5996680"/>
            <a:ext cx="901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err="1">
                <a:solidFill>
                  <a:srgbClr val="C00000"/>
                </a:solidFill>
              </a:rPr>
              <a:t>Vislielākais</a:t>
            </a:r>
            <a:r>
              <a:rPr lang="en-US" sz="2000" b="1" dirty="0">
                <a:solidFill>
                  <a:srgbClr val="C00000"/>
                </a:solidFill>
              </a:rPr>
              <a:t> risks: </a:t>
            </a:r>
            <a:r>
              <a:rPr lang="en-US" sz="2000" b="1" dirty="0" err="1">
                <a:solidFill>
                  <a:srgbClr val="C00000"/>
                </a:solidFill>
              </a:rPr>
              <a:t>preču</a:t>
            </a:r>
            <a:r>
              <a:rPr lang="en-US" sz="2000" b="1" dirty="0">
                <a:solidFill>
                  <a:srgbClr val="C00000"/>
                </a:solidFill>
              </a:rPr>
              <a:t> un </a:t>
            </a:r>
            <a:r>
              <a:rPr lang="en-US" sz="2000" b="1" dirty="0" err="1">
                <a:solidFill>
                  <a:srgbClr val="C00000"/>
                </a:solidFill>
              </a:rPr>
              <a:t>produktu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u="sng" dirty="0" err="1">
                <a:solidFill>
                  <a:srgbClr val="C00000"/>
                </a:solidFill>
              </a:rPr>
              <a:t>izejvielu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b="1" dirty="0" err="1">
                <a:solidFill>
                  <a:srgbClr val="C00000"/>
                </a:solidFill>
              </a:rPr>
              <a:t>piegādātāji</a:t>
            </a:r>
            <a:endParaRPr lang="lv-LV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600" y="5575081"/>
            <a:ext cx="398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C00000"/>
                </a:solidFill>
              </a:rPr>
              <a:t>*</a:t>
            </a:r>
            <a:r>
              <a:rPr lang="en-US" sz="1200" b="1" dirty="0" err="1">
                <a:solidFill>
                  <a:srgbClr val="C00000"/>
                </a:solidFill>
              </a:rPr>
              <a:t>Izmaiņas</a:t>
            </a:r>
            <a:r>
              <a:rPr lang="en-US" sz="1200" b="1" dirty="0">
                <a:solidFill>
                  <a:srgbClr val="C00000"/>
                </a:solidFill>
              </a:rPr>
              <a:t> no 24.02 </a:t>
            </a:r>
            <a:r>
              <a:rPr lang="en-US" sz="1200" b="1" dirty="0" err="1">
                <a:solidFill>
                  <a:srgbClr val="C00000"/>
                </a:solidFill>
              </a:rPr>
              <a:t>līdz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err="1">
                <a:solidFill>
                  <a:srgbClr val="C00000"/>
                </a:solidFill>
              </a:rPr>
              <a:t>šim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err="1">
                <a:solidFill>
                  <a:srgbClr val="C00000"/>
                </a:solidFill>
              </a:rPr>
              <a:t>brīdim</a:t>
            </a:r>
            <a:endParaRPr lang="lv-LV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8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3512" y="20608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400583"/>
            <a:ext cx="8363272" cy="41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060716"/>
              </p:ext>
            </p:extLst>
          </p:nvPr>
        </p:nvGraphicFramePr>
        <p:xfrm>
          <a:off x="2768104" y="696277"/>
          <a:ext cx="8034064" cy="552526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034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461">
                <a:tc>
                  <a:txBody>
                    <a:bodyPr/>
                    <a:lstStyle/>
                    <a:p>
                      <a:r>
                        <a:rPr lang="en-US" sz="3200" b="1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Sankciju</a:t>
                      </a:r>
                      <a:r>
                        <a:rPr lang="en-US" sz="3200" b="1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baseline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pārbaudei</a:t>
                      </a:r>
                      <a:r>
                        <a:rPr lang="en-US" sz="3200" b="1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KYC – </a:t>
                      </a:r>
                      <a:r>
                        <a:rPr lang="en-US" sz="3200" b="1" kern="1200" baseline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Zini</a:t>
                      </a:r>
                      <a:r>
                        <a:rPr lang="en-US" sz="3200" b="1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baseline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savu</a:t>
                      </a:r>
                      <a:r>
                        <a:rPr lang="en-US" sz="3200" b="1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baseline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klientu</a:t>
                      </a:r>
                      <a:endParaRPr lang="en-US" sz="3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7704">
                <a:tc>
                  <a:txBody>
                    <a:bodyPr/>
                    <a:lstStyle/>
                    <a:p>
                      <a:endParaRPr lang="en-US" sz="3000" dirty="0"/>
                    </a:p>
                    <a:p>
                      <a:r>
                        <a:rPr lang="lv-LV" sz="3000" b="1" i="1" dirty="0" err="1"/>
                        <a:t>Sanctions</a:t>
                      </a:r>
                      <a:r>
                        <a:rPr lang="lv-LV" sz="3000" b="1" i="1" dirty="0"/>
                        <a:t> </a:t>
                      </a:r>
                      <a:r>
                        <a:rPr lang="lv-LV" sz="3000" b="1" i="1" dirty="0" err="1"/>
                        <a:t>screening</a:t>
                      </a:r>
                      <a:r>
                        <a:rPr lang="lv-LV" sz="3000" b="1" i="1" dirty="0"/>
                        <a:t> </a:t>
                      </a:r>
                      <a:r>
                        <a:rPr lang="lv-LV" sz="3000" b="1" dirty="0"/>
                        <a:t>– </a:t>
                      </a:r>
                      <a:r>
                        <a:rPr lang="en-US" sz="3000" b="1" dirty="0" err="1"/>
                        <a:t>vai</a:t>
                      </a:r>
                      <a:r>
                        <a:rPr lang="en-US" sz="3000" b="1" dirty="0"/>
                        <a:t> </a:t>
                      </a:r>
                      <a:r>
                        <a:rPr lang="en-US" sz="3000" b="1" dirty="0" err="1"/>
                        <a:t>sankciju</a:t>
                      </a:r>
                      <a:r>
                        <a:rPr lang="en-US" sz="3000" b="1" dirty="0"/>
                        <a:t> </a:t>
                      </a:r>
                      <a:r>
                        <a:rPr lang="en-US" sz="3000" b="1" dirty="0" err="1"/>
                        <a:t>sarakstos</a:t>
                      </a:r>
                      <a:r>
                        <a:rPr lang="en-US" sz="3000" b="1" dirty="0"/>
                        <a:t> </a:t>
                      </a:r>
                      <a:r>
                        <a:rPr lang="lv-LV" sz="3000" b="1" dirty="0"/>
                        <a:t>NAV:</a:t>
                      </a:r>
                    </a:p>
                    <a:p>
                      <a:pPr lvl="1"/>
                      <a:endParaRPr lang="en-US" sz="2600" dirty="0"/>
                    </a:p>
                    <a:p>
                      <a:pPr lvl="1"/>
                      <a:r>
                        <a:rPr lang="lv-LV" sz="2600" dirty="0"/>
                        <a:t>Klients </a:t>
                      </a:r>
                    </a:p>
                    <a:p>
                      <a:pPr lvl="1"/>
                      <a:r>
                        <a:rPr lang="lv-LV" sz="2600" dirty="0"/>
                        <a:t>Klient</a:t>
                      </a:r>
                      <a:r>
                        <a:rPr lang="en-US" sz="2600" dirty="0"/>
                        <a:t>a</a:t>
                      </a:r>
                      <a:r>
                        <a:rPr lang="en-US" sz="2600" baseline="0" dirty="0"/>
                        <a:t> </a:t>
                      </a:r>
                      <a:r>
                        <a:rPr lang="en-US" sz="2600" baseline="0" dirty="0" err="1"/>
                        <a:t>pārstāvji</a:t>
                      </a:r>
                      <a:r>
                        <a:rPr lang="en-US" sz="2600" baseline="0" dirty="0"/>
                        <a:t> </a:t>
                      </a:r>
                      <a:r>
                        <a:rPr lang="lv-LV" sz="2000" dirty="0"/>
                        <a:t>(augstākā vadība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pilnvarotās</a:t>
                      </a:r>
                      <a:r>
                        <a:rPr lang="en-US" sz="2000" dirty="0"/>
                        <a:t> personas</a:t>
                      </a:r>
                      <a:r>
                        <a:rPr lang="lv-LV" sz="2000" dirty="0"/>
                        <a:t>)</a:t>
                      </a:r>
                    </a:p>
                    <a:p>
                      <a:pPr lvl="1"/>
                      <a:r>
                        <a:rPr lang="lv-LV" sz="2600" dirty="0"/>
                        <a:t>Klienta īpašnieki</a:t>
                      </a:r>
                    </a:p>
                    <a:p>
                      <a:pPr lvl="1"/>
                      <a:r>
                        <a:rPr lang="lv-LV" sz="2600" dirty="0"/>
                        <a:t>Klienta PLG</a:t>
                      </a:r>
                      <a:endParaRPr lang="en-US" sz="2600" dirty="0"/>
                    </a:p>
                    <a:p>
                      <a:pPr lvl="1"/>
                      <a:r>
                        <a:rPr lang="en-US" sz="2600" dirty="0" err="1"/>
                        <a:t>Patiesā</a:t>
                      </a:r>
                      <a:r>
                        <a:rPr lang="en-US" sz="2600" baseline="0" dirty="0"/>
                        <a:t> </a:t>
                      </a:r>
                      <a:r>
                        <a:rPr lang="en-US" sz="2600" baseline="0" dirty="0" err="1"/>
                        <a:t>labuma</a:t>
                      </a:r>
                      <a:r>
                        <a:rPr lang="en-US" sz="2600" baseline="0" dirty="0"/>
                        <a:t> </a:t>
                      </a:r>
                      <a:r>
                        <a:rPr lang="en-US" sz="2600" baseline="0" dirty="0" err="1"/>
                        <a:t>guvēju</a:t>
                      </a:r>
                      <a:r>
                        <a:rPr lang="en-US" sz="2600" baseline="0" dirty="0"/>
                        <a:t> </a:t>
                      </a:r>
                      <a:r>
                        <a:rPr lang="en-US" sz="2600" baseline="0" dirty="0" err="1"/>
                        <a:t>ķēdē</a:t>
                      </a:r>
                      <a:r>
                        <a:rPr lang="en-US" sz="2600" baseline="0" dirty="0"/>
                        <a:t> </a:t>
                      </a:r>
                      <a:r>
                        <a:rPr lang="en-US" sz="2600" baseline="0" dirty="0" err="1"/>
                        <a:t>esošie</a:t>
                      </a:r>
                      <a:endParaRPr lang="en-US" sz="2600" baseline="0" dirty="0"/>
                    </a:p>
                    <a:p>
                      <a:pPr lvl="1"/>
                      <a:endParaRPr lang="en-US" sz="2600" baseline="0" dirty="0"/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/>
                        <a:t>Citas saistītās personas</a:t>
                      </a:r>
                      <a:r>
                        <a:rPr lang="en-US" sz="2400" baseline="0" dirty="0"/>
                        <a:t> - </a:t>
                      </a:r>
                      <a:r>
                        <a:rPr lang="lv-LV" sz="2400" dirty="0"/>
                        <a:t> Klienta klients – starpnieks, gala saņēmējs vai cita veida partneris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lv-LV" sz="24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15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400583"/>
            <a:ext cx="8363272" cy="41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lv-LV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lv-LV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4352"/>
              </p:ext>
            </p:extLst>
          </p:nvPr>
        </p:nvGraphicFramePr>
        <p:xfrm>
          <a:off x="2110855" y="802804"/>
          <a:ext cx="9192145" cy="555989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192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6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Problēma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–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kā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iegūt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datus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par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ārvalstīm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:</a:t>
                      </a:r>
                      <a:endParaRPr kumimoji="0" lang="lv-LV" sz="3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3708">
                <a:tc>
                  <a:txBody>
                    <a:bodyPr/>
                    <a:lstStyle/>
                    <a:p>
                      <a:pPr marL="1414463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Vienotu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datu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bāžu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`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trūkums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`</a:t>
                      </a:r>
                    </a:p>
                    <a:p>
                      <a:pPr marL="900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8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900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2.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Nav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informācijas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par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lokālajiem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reģistriem</a:t>
                      </a:r>
                      <a:endParaRPr kumimoji="0" lang="en-US" sz="2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900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8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900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3.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Reģistri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ir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tikai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attiecīgās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valsts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valodā</a:t>
                      </a:r>
                      <a:endParaRPr kumimoji="0" lang="en-US" sz="2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900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8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900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4. 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Citur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 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dati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nav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tik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lēti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kā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</a:rPr>
                        <a:t>Latvijā</a:t>
                      </a:r>
                      <a:endParaRPr kumimoji="0" lang="en-US" sz="2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pPr marL="900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8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pPr marL="900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5.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Daudz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lētu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bezmaksas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reģistru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ar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neaktuālu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kļūdainu</a:t>
                      </a:r>
                      <a:r>
                        <a:rPr kumimoji="0" lang="en-US" sz="2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7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informāciju</a:t>
                      </a:r>
                      <a:endParaRPr kumimoji="0" lang="en-US" sz="2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lv-LV" sz="20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 err="1"/>
                        <a:t>Nevēlēšanās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sarežģīt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darījumu</a:t>
                      </a:r>
                      <a:r>
                        <a:rPr lang="en-US" sz="2000" b="1" baseline="0" dirty="0"/>
                        <a:t> un </a:t>
                      </a:r>
                      <a:r>
                        <a:rPr lang="en-US" sz="2000" b="1" baseline="0" dirty="0" err="1"/>
                        <a:t>formāla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attieksme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pret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pārbaudi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dirty="0" err="1"/>
                        <a:t>bieži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attur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prasīt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papildu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datus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Klientam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pašam</a:t>
                      </a:r>
                      <a:r>
                        <a:rPr lang="en-US" sz="2000" b="1" baseline="0" dirty="0"/>
                        <a:t>.</a:t>
                      </a:r>
                      <a:endParaRPr lang="lv-LV" sz="2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lv-LV" sz="24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22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1420</Words>
  <Application>Microsoft Office PowerPoint</Application>
  <PresentationFormat>Widescreen</PresentationFormat>
  <Paragraphs>496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nozares ar Krievijas ieguldījumiem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Automatizēta Sankciju pārbaude  ar API  (sistēma – sistēma)</vt:lpstr>
      <vt:lpstr>Automatizētā Sankciju uzraudzība jeb Monitorings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Jānis Rozenbergs</dc:creator>
  <cp:lastModifiedBy>Laima Letiņa</cp:lastModifiedBy>
  <cp:revision>54</cp:revision>
  <dcterms:created xsi:type="dcterms:W3CDTF">2022-02-23T16:43:36Z</dcterms:created>
  <dcterms:modified xsi:type="dcterms:W3CDTF">2022-03-17T15:29:16Z</dcterms:modified>
</cp:coreProperties>
</file>